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26"/>
  </p:notesMasterIdLst>
  <p:sldIdLst>
    <p:sldId id="256" r:id="rId5"/>
    <p:sldId id="258" r:id="rId6"/>
    <p:sldId id="262" r:id="rId7"/>
    <p:sldId id="267" r:id="rId8"/>
    <p:sldId id="271" r:id="rId9"/>
    <p:sldId id="282" r:id="rId10"/>
    <p:sldId id="269" r:id="rId11"/>
    <p:sldId id="281" r:id="rId12"/>
    <p:sldId id="283" r:id="rId13"/>
    <p:sldId id="272" r:id="rId14"/>
    <p:sldId id="273" r:id="rId15"/>
    <p:sldId id="274" r:id="rId16"/>
    <p:sldId id="285" r:id="rId17"/>
    <p:sldId id="278" r:id="rId18"/>
    <p:sldId id="276" r:id="rId19"/>
    <p:sldId id="286" r:id="rId20"/>
    <p:sldId id="287" r:id="rId21"/>
    <p:sldId id="288" r:id="rId22"/>
    <p:sldId id="284" r:id="rId23"/>
    <p:sldId id="280" r:id="rId24"/>
    <p:sldId id="275" r:id="rId25"/>
  </p:sldIdLst>
  <p:sldSz cx="9144000" cy="5143500" type="screen16x9"/>
  <p:notesSz cx="6858000" cy="9144000"/>
  <p:embeddedFontLst>
    <p:embeddedFont>
      <p:font typeface="Epilogue" panose="020B060402020202020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Black" panose="00000A00000000000000" pitchFamily="2" charset="0"/>
      <p:regular r:id="rId35"/>
      <p:bold r:id="rId36"/>
      <p:italic r:id="rId37"/>
      <p:boldItalic r:id="rId38"/>
    </p:embeddedFont>
    <p:embeddedFont>
      <p:font typeface="Nunito Light" pitchFamily="2" charset="0"/>
      <p:regular r:id="rId39"/>
      <p: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Raleway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592"/>
    <a:srgbClr val="12B5CB"/>
    <a:srgbClr val="FF9100"/>
    <a:srgbClr val="1054CD"/>
    <a:srgbClr val="183D63"/>
    <a:srgbClr val="6D9EEB"/>
    <a:srgbClr val="3C78D8"/>
    <a:srgbClr val="105C88"/>
    <a:srgbClr val="A4C2F4"/>
    <a:srgbClr val="C9D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A192C-FD6F-4E86-9605-3F99DCDBB0F0}" v="898" dt="2024-12-12T02:53:35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6780" autoAdjust="0"/>
  </p:normalViewPr>
  <p:slideViewPr>
    <p:cSldViewPr snapToGrid="0">
      <p:cViewPr>
        <p:scale>
          <a:sx n="100" d="100"/>
          <a:sy n="100" d="100"/>
        </p:scale>
        <p:origin x="105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inizio introducendo l'argomento di cui mi sono occupato nel lavoro di tesi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 utilizzato algoritmi di RL, </a:t>
            </a:r>
            <a:r>
              <a:rPr lang="it-IT" dirty="0" err="1"/>
              <a:t>imitation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e tecniche di addestramento in particolare multi-agente per addestrare NPC(personaggi non </a:t>
            </a:r>
            <a:r>
              <a:rPr lang="it-IT" dirty="0" err="1"/>
              <a:t>gioc</a:t>
            </a:r>
            <a:r>
              <a:rPr lang="it-IT" dirty="0"/>
              <a:t>) affinché imparassero: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a competere con un giocatore umano (RL) in un ambiente dinamico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ad imitare strategie e comportamenti di gioco di partite reali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852D523-43B4-2C37-7EB6-046FB1E0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ABDC770-0F65-9E91-B302-F110F5DA3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294B6E6-5A2B-027A-73FC-6639F2CBE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giocatore </a:t>
            </a:r>
            <a:r>
              <a:rPr lang="it-IT" dirty="0" err="1"/>
              <a:t>ping</a:t>
            </a:r>
            <a:r>
              <a:rPr lang="it-IT" dirty="0"/>
              <a:t> </a:t>
            </a:r>
            <a:r>
              <a:rPr lang="it-IT" dirty="0" err="1"/>
              <a:t>pong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23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507EDA4D-54AA-4586-2603-F6A61CE69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250133B-D48A-F4C8-8A66-E45A1E4CE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98C82EE-511E-9376-56A7-BEAC45910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985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0238DA2-4B95-0B70-D1FF-0B3DA1EE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0C0633C-A82E-D618-B296-15A338F04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ADD37BB-3847-84C1-93D6-A45BDA571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77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588DF34-CB78-5919-7751-51A5DB379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96089D2D-9943-8AEF-F411-B0610E7A08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F48F1910-23CA-6BF9-1FD4-846EA44A6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6795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BAFAD96-17BF-DF93-C0EF-18ED02A3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07E4320-5096-CABA-9603-6AD246503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AC3D1C3-DF8D-F11E-BAE0-58ABA9FA5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it-IT" dirty="0"/>
              <a:t>Accennare </a:t>
            </a:r>
            <a:r>
              <a:rPr lang="it-IT" dirty="0" err="1"/>
              <a:t>curiosity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37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C6940FC-E1CB-AACD-896E-85C74006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504CC3A-C51B-8437-752D-C95FBA97CD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DF6CA72-5054-AFE7-85CA-A638241A0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Queste metriche si sono dimostrate fondamentali per monitorare e interpretare al meglio i risultati ottenuti, consentendo di identificare eventuali problematiche, eseguire il debug e approfondire l’effetto di diverse configurazioni degli </a:t>
            </a:r>
            <a:r>
              <a:rPr lang="it-IT" dirty="0" err="1"/>
              <a:t>iperparametri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ricompensa cumulativa non dipende unicamente dalle azioni dell'agente nell'ambiente, ma anche dall'abilità dell'avversario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ricompensa ottenuta dall'agente può variare notevolmente in base al livello di abilità dell'avversario.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Non stazionarietà dell’ambiente ha penalizzato BC che è incapace di generalizzare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84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1337D95D-46D4-7925-47A6-217A7EE20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703566B3-A3C1-EA71-2F56-C718ADB53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8036B8D1-6FC4-2CD3-93BE-C21B87321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Queste metriche si sono dimostrate fondamentali per monitorare e interpretare al meglio i risultati ottenuti, consentendo di identificare eventuali problematiche, eseguire il debug e approfondire l’effetto di diverse configurazioni degli </a:t>
            </a:r>
            <a:r>
              <a:rPr lang="it-IT" dirty="0" err="1"/>
              <a:t>iperparametri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ricompensa cumulativa non dipende unicamente dalle azioni dell'agente nell'ambiente, ma anche dall'abilità dell'avversario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ricompensa ottenuta dall'agente può variare notevolmente in base al livello di abilità dell'avversario.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Non stazionarietà dell’ambiente ha penalizzato BC che è incapace di generalizzare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935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5432FF8C-36F4-C161-82C6-AD1A8F6C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46FC1700-34F5-0EF5-D762-4896FB8D9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D1C81B8E-D81F-F36A-EA4E-1CD6D4572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Queste metriche si sono dimostrate fondamentali per monitorare e interpretare al meglio i risultati ottenuti, consentendo di identificare eventuali problematiche, eseguire il debug e approfondire l’effetto di diverse configurazioni degli </a:t>
            </a:r>
            <a:r>
              <a:rPr lang="it-IT" dirty="0" err="1"/>
              <a:t>iperparametri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ricompensa cumulativa non dipende unicamente dalle azioni dell'agente nell'ambiente, ma anche dall'abilità dell'avversario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ricompensa ottenuta dall'agente può variare notevolmente in base al livello di abilità dell'avversario.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Non stazionarietà dell’ambiente ha penalizzato BC che è incapace di generalizzare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634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8F1573B4-D687-8863-D1C8-3CB3ACD0D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C834D88A-5F4B-BC90-E93E-432E43467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A74F5004-8FAD-1654-91DC-35C24CE3A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Queste metriche si sono dimostrate fondamentali per monitorare e interpretare al meglio i risultati ottenuti, consentendo di identificare eventuali problematiche, eseguire il debug e approfondire l’effetto di diverse configurazioni degli </a:t>
            </a:r>
            <a:r>
              <a:rPr lang="it-IT" dirty="0" err="1"/>
              <a:t>iperparametri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ricompensa cumulativa non dipende unicamente dalle azioni dell'agente nell'ambiente, ma anche dall'abilità dell'avversario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ricompensa ottenuta dall'agente può variare notevolmente in base al livello di abilità dell'avversario.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Non stazionarietà dell’ambiente ha penalizzato BC che è incapace di generalizzare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33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C15CEEFA-2FFA-B3FD-F349-DBCE18FAA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>
            <a:extLst>
              <a:ext uri="{FF2B5EF4-FFF2-40B4-BE49-F238E27FC236}">
                <a16:creationId xmlns:a16="http://schemas.microsoft.com/office/drawing/2014/main" id="{8B4D8EEC-17AC-A2B2-FA2F-0C4938CE8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>
            <a:extLst>
              <a:ext uri="{FF2B5EF4-FFF2-40B4-BE49-F238E27FC236}">
                <a16:creationId xmlns:a16="http://schemas.microsoft.com/office/drawing/2014/main" id="{C70F6569-9B68-BA39-09A6-157FED4EA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marR="0" lvl="7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None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590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L’ambiente di gioco è dinamico, muta, assume diverse configurazioni – un giocatore su questo scenario osserva e compie azioni per raggiungere obiettivi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interazioni complesse: le entità per raggiungere gli obiettivi compiono sequenze di azioni complesse nell’ambiente cambiandone anche lo stato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Sono presenti personaggi non giocanti che collaborano o competono con il giocatore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Nonostante le complessità un giocatore che ha imparato a giocare, è in grado di interagire con gli ambienti in modo intelligente e dinamico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Codificare le regole del comportamento degli NPC in un ambiente può risultare complesso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9BCD709-E0D1-C823-0610-43B6E62F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A59DFD3-B8E5-DDD7-DF93-DAA32B98D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5A13620-349A-E859-2EE7-01290A4C4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- Se lo scopo iniziale dell'approccio basato sull'</a:t>
            </a:r>
            <a:r>
              <a:rPr lang="it-IT" dirty="0" err="1"/>
              <a:t>Imitation</a:t>
            </a:r>
            <a:r>
              <a:rPr lang="it-IT" dirty="0"/>
              <a:t> Learning è quello di aiutare l'agente ad apprendere una policy tramite dimostrazioni registrate da esseri umani, lo scopo di questa tesi è dimostrare che una fusione appropriata tra </a:t>
            </a:r>
            <a:r>
              <a:rPr lang="it-IT" dirty="0" err="1"/>
              <a:t>Reinforcement</a:t>
            </a:r>
            <a:r>
              <a:rPr lang="it-IT" dirty="0"/>
              <a:t> Learning e </a:t>
            </a:r>
            <a:r>
              <a:rPr lang="it-IT" dirty="0" err="1"/>
              <a:t>Imitation</a:t>
            </a:r>
            <a:r>
              <a:rPr lang="it-IT" dirty="0"/>
              <a:t> Learning, nel contesto degli </a:t>
            </a:r>
            <a:r>
              <a:rPr lang="it-IT" dirty="0" err="1"/>
              <a:t>Adversarial</a:t>
            </a:r>
            <a:r>
              <a:rPr lang="it-IT" dirty="0"/>
              <a:t> Games \label{</a:t>
            </a:r>
            <a:r>
              <a:rPr lang="it-IT" dirty="0" err="1"/>
              <a:t>selfplay</a:t>
            </a:r>
            <a:r>
              <a:rPr lang="it-IT" dirty="0"/>
              <a:t>}, può consentire l'addestramento di agenti capaci di imitare parzialmente specifici comportamenti presenti nelle dimostrazioni (partite giocate da esseri umani), pur mantenendo un buon livello di competitività.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curriculum learning efficace con self 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varianti degli agenti addestrati evidenziano che le tecniche di </a:t>
            </a:r>
            <a:r>
              <a:rPr lang="it-IT" dirty="0" err="1"/>
              <a:t>Reinforcement</a:t>
            </a:r>
            <a:r>
              <a:rPr lang="it-IT" dirty="0"/>
              <a:t> Learning e di </a:t>
            </a:r>
            <a:r>
              <a:rPr lang="it-IT" dirty="0" err="1"/>
              <a:t>Imitation</a:t>
            </a:r>
            <a:r>
              <a:rPr lang="it-IT" dirty="0"/>
              <a:t> Learning, in particolare GAIL, sono in grado di offrire un'esperienza di gioco realistica e dinamica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scarsa efficacia di BC è probabilmente attribuibile all'incapacità di generalizzare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Tali risultati suggeriscono che questi algoritmi potrebbero essere impiegati per l'addestramento di NPC nei moderni videogiochi.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539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4F1A1FBA-E0E8-E3D9-A0A4-E4D8C7D7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>
            <a:extLst>
              <a:ext uri="{FF2B5EF4-FFF2-40B4-BE49-F238E27FC236}">
                <a16:creationId xmlns:a16="http://schemas.microsoft.com/office/drawing/2014/main" id="{882A7019-2797-7F91-191A-80B2DDC29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>
            <a:extLst>
              <a:ext uri="{FF2B5EF4-FFF2-40B4-BE49-F238E27FC236}">
                <a16:creationId xmlns:a16="http://schemas.microsoft.com/office/drawing/2014/main" id="{E7B99468-77B9-65E6-F88F-0FF9E1970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14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gioco simmetrico per le sperimentazioni: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	- è un gioco simmetrico a somma  =&gt; la </a:t>
            </a:r>
            <a:r>
              <a:rPr lang="it-IT" dirty="0" err="1"/>
              <a:t>vincità</a:t>
            </a:r>
            <a:r>
              <a:rPr lang="it-IT" dirty="0"/>
              <a:t> è perfettamente bilanciata con la perdita dell’altro partecipante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	- In questo gioco i due giocatori devono sconfiggersi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UMANO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Un giocatore che ha imparato le dinamiche di gioco, effettuerà una sequenza di azioni per sconfiggere l’avversario ovvero l’NPC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 DOVESSIMO INVECE CODIFICARE LE REGOLE DI UN NPC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--- sequenza frecce ---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Per generalizzare, qual è la sequenza di azioni più vantaggiosa? (potenzialmente si potrebbero effettuare infinite azioni)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Dal momento che questi ambienti sono complessi(anche le interazioni con il giocatore) </a:t>
            </a: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t-IT" dirty="0"/>
              <a:t>=&gt; È complicato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36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AD596728-5755-EF5E-9751-5C8A9318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>
            <a:extLst>
              <a:ext uri="{FF2B5EF4-FFF2-40B4-BE49-F238E27FC236}">
                <a16:creationId xmlns:a16="http://schemas.microsoft.com/office/drawing/2014/main" id="{21BA6374-CC32-D05D-8544-06177B596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>
            <a:extLst>
              <a:ext uri="{FF2B5EF4-FFF2-40B4-BE49-F238E27FC236}">
                <a16:creationId xmlns:a16="http://schemas.microsoft.com/office/drawing/2014/main" id="{108AB37F-92E6-E114-E267-412FD48F9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Codificare comportamenti NPC ambienti complessi è complicato (come visto)</a:t>
            </a:r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t-IT" dirty="0"/>
              <a:t>	=&gt; si usano modelli/rappresentazioni (FSM) che scompongono i comportamenti degli NPC semplificando il problema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  <a:p>
            <a:pPr marL="2914650" lvl="6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CONTRO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b="0" i="0" dirty="0">
                <a:solidFill>
                  <a:srgbClr val="C1BCB5"/>
                </a:solidFill>
                <a:effectLst/>
                <a:latin typeface="open sans" panose="020B0606030504020204" pitchFamily="34" charset="0"/>
              </a:rPr>
              <a:t>Per sfruttare tutta la complessità di gioco, si rischia di creare qualcosa di complesso da rimanere invischiati nella propria logica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dirty="0"/>
              <a:t>sprecano le opportunità di gioco, le possibili configurazioni di gioco(può sembrare banale ma l’intrattenimento non sfruttato equivale a soldi sprecati)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r>
              <a:rPr lang="it-IT" sz="11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Equivale a scarsa immersività e realismo =&gt; giocatore abbandona: </a:t>
            </a:r>
          </a:p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70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632D423D-DB06-232B-B169-4803CF85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7A651DC-3B11-13B5-4498-8F573F3EFD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FA9B4E74-2E07-143D-25BF-3E9CC2F9D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CICLO AGENTE formalizzato in termini del Processo decisionale </a:t>
            </a:r>
            <a:r>
              <a:rPr lang="it-IT" dirty="0" err="1"/>
              <a:t>markov</a:t>
            </a:r>
            <a:r>
              <a:rPr lang="it-IT" dirty="0"/>
              <a:t>(spiegone) =&gt; policy(selezione azioni agente) =&gt; ottenimento della policy tramite apprendimento(bilanciamento campionamento e sfruttamento)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6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D8280828-8B37-8964-4C25-0837EAEA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2F6D873-82C7-9AE0-9DF3-1F77382C2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3ECA46F-1C36-3EC7-89C7-318A1CAED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19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9CE5780-1866-4A84-93E9-B61700C0E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F6DB3EA-12EF-BA02-E210-AE5BD1FB0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6F410E8A-DE2A-996F-5619-A980441AF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Definizione delle regole di un gioco(ai fini dell’esperimento) e della definizione del ciclo: agente-scenario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37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46634C12-439A-FA51-A318-905DCF4B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6EA1B2D-5877-A08E-7D3C-037F85283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6299330-6D8F-DACC-F670-EA3FB3D0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Problema: se vogliamo addestrare un agente che sia in grado di competere contro un essere umano, contro chi lo facciamo addestrare?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87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42425"/>
            <a:ext cx="8150400" cy="17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2809125"/>
            <a:ext cx="815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0375" y="186925"/>
            <a:ext cx="8583300" cy="4769475"/>
            <a:chOff x="280375" y="186925"/>
            <a:chExt cx="8583300" cy="476947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209964" y="186925"/>
              <a:ext cx="1653711" cy="186900"/>
              <a:chOff x="7209964" y="186925"/>
              <a:chExt cx="1653711" cy="1869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209964" y="186925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576667" y="186925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43369" y="186925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310072" y="186925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676775" y="186925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280375" y="4769500"/>
              <a:ext cx="1653711" cy="186900"/>
              <a:chOff x="280375" y="4769500"/>
              <a:chExt cx="1653711" cy="186900"/>
            </a:xfrm>
          </p:grpSpPr>
          <p:sp>
            <p:nvSpPr>
              <p:cNvPr id="20" name="Google Shape;20;p2"/>
              <p:cNvSpPr/>
              <p:nvPr/>
            </p:nvSpPr>
            <p:spPr>
              <a:xfrm flipH="1">
                <a:off x="1747186" y="4769500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>
                <a:off x="1380483" y="4769500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1013781" y="4769500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>
                <a:off x="647078" y="4769500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>
                <a:off x="280375" y="4769500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l="10754" t="28198" r="32732" b="29802"/>
          <a:stretch/>
        </p:blipFill>
        <p:spPr>
          <a:xfrm>
            <a:off x="5440525" y="4568775"/>
            <a:ext cx="1769452" cy="4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936638" y="1383750"/>
            <a:ext cx="37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936638" y="1956450"/>
            <a:ext cx="3750300" cy="18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pilogue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>
            <a:spLocks noGrp="1"/>
          </p:cNvSpPr>
          <p:nvPr>
            <p:ph type="pic" idx="2"/>
          </p:nvPr>
        </p:nvSpPr>
        <p:spPr>
          <a:xfrm>
            <a:off x="5830975" y="743250"/>
            <a:ext cx="2599800" cy="3393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8" name="Google Shape;48;p4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49" name="Google Shape;49;p4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55" name="Google Shape;55;p4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61" name="Google Shape;6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2273075" y="3134550"/>
            <a:ext cx="4597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subTitle" idx="1"/>
          </p:nvPr>
        </p:nvSpPr>
        <p:spPr>
          <a:xfrm>
            <a:off x="2273125" y="1477050"/>
            <a:ext cx="4597800" cy="16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94" name="Google Shape;94;p6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9" name="Google Shape;99;p6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00" name="Google Shape;100;p6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722375" y="1151950"/>
            <a:ext cx="77085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11" name="Google Shape;111;p7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17" name="Google Shape;117;p7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2" name="Google Shape;12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3" name="Google Shape;1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ubTitle" idx="1"/>
          </p:nvPr>
        </p:nvSpPr>
        <p:spPr>
          <a:xfrm>
            <a:off x="722375" y="1152148"/>
            <a:ext cx="77085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27" name="Google Shape;127;p8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28" name="Google Shape;128;p8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8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34" name="Google Shape;134;p8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40" name="Google Shape;1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92" name="Google Shape;192;p12"/>
          <p:cNvGrpSpPr/>
          <p:nvPr/>
        </p:nvGrpSpPr>
        <p:grpSpPr>
          <a:xfrm>
            <a:off x="280300" y="3287700"/>
            <a:ext cx="186911" cy="1668700"/>
            <a:chOff x="280300" y="3287700"/>
            <a:chExt cx="186911" cy="1668700"/>
          </a:xfrm>
        </p:grpSpPr>
        <p:sp>
          <p:nvSpPr>
            <p:cNvPr id="193" name="Google Shape;193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8" name="Google Shape;198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199" name="Google Shape;199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205" name="Google Shape;205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0" name="Google Shape;21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Black"/>
              <a:buNone/>
              <a:defRPr sz="2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0.jp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26.png"/><Relationship Id="rId3" Type="http://schemas.microsoft.com/office/2007/relationships/media" Target="../media/media3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4.png"/><Relationship Id="rId5" Type="http://schemas.microsoft.com/office/2007/relationships/media" Target="../media/media4.mp4"/><Relationship Id="rId10" Type="http://schemas.openxmlformats.org/officeDocument/2006/relationships/image" Target="../media/image23.png"/><Relationship Id="rId4" Type="http://schemas.openxmlformats.org/officeDocument/2006/relationships/video" Target="../media/media3.mp4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496800" y="515044"/>
            <a:ext cx="8150400" cy="645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latin typeface="Raleway"/>
                <a:ea typeface="Raleway"/>
                <a:cs typeface="Raleway"/>
                <a:sym typeface="Raleway"/>
              </a:rPr>
              <a:t>Corso di laurea triennale in informatica</a:t>
            </a:r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E1F4295-435D-6A73-9006-C319B25880C0}"/>
              </a:ext>
            </a:extLst>
          </p:cNvPr>
          <p:cNvSpPr txBox="1">
            <a:spLocks/>
          </p:cNvSpPr>
          <p:nvPr/>
        </p:nvSpPr>
        <p:spPr>
          <a:xfrm>
            <a:off x="416040" y="1458422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dirty="0">
                <a:latin typeface="Raleway"/>
                <a:ea typeface="Raleway"/>
                <a:cs typeface="Raleway"/>
                <a:sym typeface="Raleway"/>
              </a:rPr>
              <a:t>ALGORITMI DI REINFORCEMENT LEARNING PER L’IMPLEMENTAZIONE DI NPC NEI VIDEOGIOCHI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F9A80D2-C3B1-D857-FD6B-11845885EC22}"/>
              </a:ext>
            </a:extLst>
          </p:cNvPr>
          <p:cNvCxnSpPr>
            <a:cxnSpLocks/>
          </p:cNvCxnSpPr>
          <p:nvPr/>
        </p:nvCxnSpPr>
        <p:spPr>
          <a:xfrm>
            <a:off x="1183741" y="1253837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5D69546F-0358-499E-3CA5-680CB3C6CD7F}"/>
              </a:ext>
            </a:extLst>
          </p:cNvPr>
          <p:cNvSpPr txBox="1"/>
          <p:nvPr/>
        </p:nvSpPr>
        <p:spPr>
          <a:xfrm>
            <a:off x="416040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14AF38B4-464A-1E8B-F6D2-C57CFE91A65D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A42998A7-03E3-C3EA-42F0-6C394099240A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B87719-D219-5AB8-3CC1-466B2761D673}"/>
              </a:ext>
            </a:extLst>
          </p:cNvPr>
          <p:cNvSpPr txBox="1"/>
          <p:nvPr/>
        </p:nvSpPr>
        <p:spPr>
          <a:xfrm>
            <a:off x="2185987" y="3099499"/>
            <a:ext cx="4772025" cy="256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70" b="0" dirty="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TRAMITE ADDESTRAMENTO MULTI-AGENTE E IMITATION LEARNING</a:t>
            </a:r>
            <a:endParaRPr lang="it-IT" sz="1070" dirty="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F91D862C-A134-F770-2F8E-CFB6DFA00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RL">
            <a:hlinkClick r:id="" action="ppaction://media"/>
            <a:extLst>
              <a:ext uri="{FF2B5EF4-FFF2-40B4-BE49-F238E27FC236}">
                <a16:creationId xmlns:a16="http://schemas.microsoft.com/office/drawing/2014/main" id="{28175B9B-62E8-CB58-3995-E0EF875295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8" end="5761.3125"/>
                </p14:media>
              </p:ext>
            </p:extLst>
          </p:nvPr>
        </p:nvPicPr>
        <p:blipFill>
          <a:blip r:embed="rId5"/>
          <a:srcRect l="16967" t="13133" r="24331" b="10208"/>
          <a:stretch>
            <a:fillRect/>
          </a:stretch>
        </p:blipFill>
        <p:spPr>
          <a:xfrm>
            <a:off x="601142" y="1153254"/>
            <a:ext cx="4946631" cy="3637425"/>
          </a:xfrm>
          <a:prstGeom prst="roundRect">
            <a:avLst>
              <a:gd name="adj" fmla="val 3329"/>
            </a:avLst>
          </a:prstGeom>
        </p:spPr>
      </p:pic>
      <p:pic>
        <p:nvPicPr>
          <p:cNvPr id="59" name="Immagine 58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6C4779F2-C798-FDFD-BB17-2557A0DCC6D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7056" t="13332" r="24325" b="10008"/>
          <a:stretch/>
        </p:blipFill>
        <p:spPr>
          <a:xfrm>
            <a:off x="601143" y="1153255"/>
            <a:ext cx="4946630" cy="3637425"/>
          </a:xfrm>
          <a:prstGeom prst="roundRect">
            <a:avLst>
              <a:gd name="adj" fmla="val 3486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3E63CC6-729F-83A3-0B2B-8E53C0FA3F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A21EBF8-5C77-F2EF-E724-77E3F7D75719}"/>
              </a:ext>
            </a:extLst>
          </p:cNvPr>
          <p:cNvSpPr txBox="1"/>
          <p:nvPr/>
        </p:nvSpPr>
        <p:spPr>
          <a:xfrm>
            <a:off x="4052274" y="3366668"/>
            <a:ext cx="116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Agente(NPC)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A7D480-27D1-5FB5-5C0E-A56D35F4FE3F}"/>
              </a:ext>
            </a:extLst>
          </p:cNvPr>
          <p:cNvSpPr txBox="1"/>
          <p:nvPr/>
        </p:nvSpPr>
        <p:spPr>
          <a:xfrm>
            <a:off x="742741" y="1321369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33724B5-4088-8835-54FD-F6D5473E19FB}"/>
              </a:ext>
            </a:extLst>
          </p:cNvPr>
          <p:cNvGrpSpPr/>
          <p:nvPr/>
        </p:nvGrpSpPr>
        <p:grpSpPr>
          <a:xfrm>
            <a:off x="951492" y="2138347"/>
            <a:ext cx="681346" cy="1086085"/>
            <a:chOff x="1033388" y="2446475"/>
            <a:chExt cx="681346" cy="1086085"/>
          </a:xfrm>
        </p:grpSpPr>
        <p:pic>
          <p:nvPicPr>
            <p:cNvPr id="10" name="Immagine 9" descr="Immagine che contiene nero, oscurità">
              <a:extLst>
                <a:ext uri="{FF2B5EF4-FFF2-40B4-BE49-F238E27FC236}">
                  <a16:creationId xmlns:a16="http://schemas.microsoft.com/office/drawing/2014/main" id="{1194C56F-397B-6EA9-5B5D-2AB7223E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12C32DE9-E8B6-49AF-E8F3-CBD77C68BF14}"/>
                </a:ext>
              </a:extLst>
            </p:cNvPr>
            <p:cNvGrpSpPr/>
            <p:nvPr/>
          </p:nvGrpSpPr>
          <p:grpSpPr>
            <a:xfrm>
              <a:off x="1066764" y="2446475"/>
              <a:ext cx="614592" cy="854195"/>
              <a:chOff x="1066764" y="2284550"/>
              <a:chExt cx="614592" cy="854195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78EE65D8-3DA3-5193-4438-BE4A6670C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51201" y="2880893"/>
                <a:ext cx="45719" cy="257852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37D8D896-79FE-6C75-7E5A-2CF8D0B33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764" y="2284550"/>
                <a:ext cx="614592" cy="609043"/>
              </a:xfrm>
              <a:prstGeom prst="rect">
                <a:avLst/>
              </a:prstGeom>
            </p:spPr>
          </p:pic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465F7B4-9D5B-F355-EDA7-6CC15D1B01C4}"/>
              </a:ext>
            </a:extLst>
          </p:cNvPr>
          <p:cNvGrpSpPr/>
          <p:nvPr/>
        </p:nvGrpSpPr>
        <p:grpSpPr>
          <a:xfrm>
            <a:off x="4319370" y="1889662"/>
            <a:ext cx="614592" cy="854195"/>
            <a:chOff x="1066764" y="2284550"/>
            <a:chExt cx="614592" cy="854195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ED0E0588-87E5-ADF7-2D9F-BFD1D5A5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51201" y="2880893"/>
              <a:ext cx="45719" cy="257852"/>
            </a:xfrm>
            <a:prstGeom prst="rect">
              <a:avLst/>
            </a:prstGeom>
          </p:spPr>
        </p:pic>
        <p:pic>
          <p:nvPicPr>
            <p:cNvPr id="25" name="Immagine 2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99F77386-9E96-E96E-588C-8BD4BEA0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6764" y="2284550"/>
              <a:ext cx="614592" cy="609043"/>
            </a:xfrm>
            <a:prstGeom prst="rect">
              <a:avLst/>
            </a:prstGeom>
          </p:spPr>
        </p:pic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0A43766-6BAA-0375-E94E-4CF5BC59B423}"/>
              </a:ext>
            </a:extLst>
          </p:cNvPr>
          <p:cNvSpPr txBox="1"/>
          <p:nvPr/>
        </p:nvSpPr>
        <p:spPr>
          <a:xfrm>
            <a:off x="601142" y="328451"/>
            <a:ext cx="448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SOLUZIONE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41B93CD-06BA-2AB9-69F7-8AF504B60083}"/>
              </a:ext>
            </a:extLst>
          </p:cNvPr>
          <p:cNvSpPr txBox="1"/>
          <p:nvPr/>
        </p:nvSpPr>
        <p:spPr>
          <a:xfrm>
            <a:off x="5745037" y="1153255"/>
            <a:ext cx="2907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Addestrare l’agente a competere contro se stesso con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Self-Play</a:t>
            </a:r>
            <a:endParaRPr lang="it-IT" sz="2000" dirty="0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80C0D21F-6DE5-BFD5-3FEC-748D0B755555}"/>
              </a:ext>
            </a:extLst>
          </p:cNvPr>
          <p:cNvGrpSpPr/>
          <p:nvPr/>
        </p:nvGrpSpPr>
        <p:grpSpPr>
          <a:xfrm>
            <a:off x="5856002" y="2232812"/>
            <a:ext cx="3319245" cy="1219946"/>
            <a:chOff x="5713127" y="2509037"/>
            <a:chExt cx="3319245" cy="1219946"/>
          </a:xfrm>
        </p:grpSpPr>
        <p:sp>
          <p:nvSpPr>
            <p:cNvPr id="36" name="Google Shape;215;p13">
              <a:extLst>
                <a:ext uri="{FF2B5EF4-FFF2-40B4-BE49-F238E27FC236}">
                  <a16:creationId xmlns:a16="http://schemas.microsoft.com/office/drawing/2014/main" id="{3222816B-E8AB-F61E-0D68-1FF3A929F4E4}"/>
                </a:ext>
              </a:extLst>
            </p:cNvPr>
            <p:cNvSpPr txBox="1">
              <a:spLocks/>
            </p:cNvSpPr>
            <p:nvPr/>
          </p:nvSpPr>
          <p:spPr>
            <a:xfrm>
              <a:off x="5713127" y="2509037"/>
              <a:ext cx="3319245" cy="730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Sfidare istanze</a:t>
              </a:r>
            </a:p>
          </p:txBody>
        </p:sp>
        <p:sp>
          <p:nvSpPr>
            <p:cNvPr id="37" name="Google Shape;215;p13">
              <a:extLst>
                <a:ext uri="{FF2B5EF4-FFF2-40B4-BE49-F238E27FC236}">
                  <a16:creationId xmlns:a16="http://schemas.microsoft.com/office/drawing/2014/main" id="{D427FB5A-6910-2477-3CAB-5CE548570FC3}"/>
                </a:ext>
              </a:extLst>
            </p:cNvPr>
            <p:cNvSpPr txBox="1">
              <a:spLocks/>
            </p:cNvSpPr>
            <p:nvPr/>
          </p:nvSpPr>
          <p:spPr>
            <a:xfrm>
              <a:off x="5960630" y="2874047"/>
              <a:ext cx="2595637" cy="854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Sovradattamento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5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Instabilità addestramento</a:t>
              </a:r>
            </a:p>
          </p:txBody>
        </p:sp>
      </p:grpSp>
      <p:pic>
        <p:nvPicPr>
          <p:cNvPr id="52" name="Immagine 51" descr="Immagine che contiene nero, oscurità">
            <a:extLst>
              <a:ext uri="{FF2B5EF4-FFF2-40B4-BE49-F238E27FC236}">
                <a16:creationId xmlns:a16="http://schemas.microsoft.com/office/drawing/2014/main" id="{8293412A-10BE-978E-99ED-B59467A6192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0A19FC9-8FBA-EE9E-FA23-9690C3084453}"/>
              </a:ext>
            </a:extLst>
          </p:cNvPr>
          <p:cNvSpPr txBox="1"/>
          <p:nvPr/>
        </p:nvSpPr>
        <p:spPr>
          <a:xfrm>
            <a:off x="61823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Addestramento in ambiente Multi-Agente tramite Self-Play</a:t>
            </a: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D7C44B4-F3D2-C5C6-960D-64DFB8B3A51B}"/>
              </a:ext>
            </a:extLst>
          </p:cNvPr>
          <p:cNvGrpSpPr/>
          <p:nvPr/>
        </p:nvGrpSpPr>
        <p:grpSpPr>
          <a:xfrm>
            <a:off x="4972109" y="2030428"/>
            <a:ext cx="376943" cy="327510"/>
            <a:chOff x="5040891" y="2091784"/>
            <a:chExt cx="376943" cy="32751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7558A402-BFE9-5D47-E9C1-C96703FED693}"/>
                </a:ext>
              </a:extLst>
            </p:cNvPr>
            <p:cNvGrpSpPr/>
            <p:nvPr/>
          </p:nvGrpSpPr>
          <p:grpSpPr>
            <a:xfrm>
              <a:off x="5040891" y="2091784"/>
              <a:ext cx="376943" cy="307777"/>
              <a:chOff x="2418287" y="3226255"/>
              <a:chExt cx="490371" cy="400391"/>
            </a:xfrm>
          </p:grpSpPr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717BA8BC-974B-8437-D198-D8F846854CB6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414750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7CC471-14D0-A7DE-856E-B1B1722B89B3}"/>
                  </a:ext>
                </a:extLst>
              </p:cNvPr>
              <p:cNvSpPr txBox="1"/>
              <p:nvPr/>
            </p:nvSpPr>
            <p:spPr>
              <a:xfrm>
                <a:off x="2418287" y="3226255"/>
                <a:ext cx="490371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1593A2A6-3E51-A8D4-BFCC-E142EC310135}"/>
                </a:ext>
              </a:extLst>
            </p:cNvPr>
            <p:cNvSpPr txBox="1"/>
            <p:nvPr/>
          </p:nvSpPr>
          <p:spPr>
            <a:xfrm>
              <a:off x="5188084" y="2219239"/>
              <a:ext cx="1918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 b="1" i="0" dirty="0">
                  <a:solidFill>
                    <a:srgbClr val="105C88"/>
                  </a:solidFill>
                  <a:effectLst/>
                  <a:latin typeface="Raleway" pitchFamily="2" charset="0"/>
                </a:rPr>
                <a:t>i</a:t>
              </a:r>
              <a:endParaRPr lang="it-IT" sz="5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B230832D-5FF5-C967-AC11-91E097F46004}"/>
              </a:ext>
            </a:extLst>
          </p:cNvPr>
          <p:cNvGrpSpPr/>
          <p:nvPr/>
        </p:nvGrpSpPr>
        <p:grpSpPr>
          <a:xfrm>
            <a:off x="1664980" y="2402540"/>
            <a:ext cx="376943" cy="327510"/>
            <a:chOff x="5040891" y="2091784"/>
            <a:chExt cx="376943" cy="327510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5FC4072-5DAE-8225-16B4-A5F6106E5596}"/>
                </a:ext>
              </a:extLst>
            </p:cNvPr>
            <p:cNvGrpSpPr/>
            <p:nvPr/>
          </p:nvGrpSpPr>
          <p:grpSpPr>
            <a:xfrm>
              <a:off x="5040891" y="2091784"/>
              <a:ext cx="376943" cy="307777"/>
              <a:chOff x="2418287" y="3226255"/>
              <a:chExt cx="490371" cy="400391"/>
            </a:xfrm>
          </p:grpSpPr>
          <p:sp>
            <p:nvSpPr>
              <p:cNvPr id="19" name="Rettangolo con angoli arrotondati 18">
                <a:extLst>
                  <a:ext uri="{FF2B5EF4-FFF2-40B4-BE49-F238E27FC236}">
                    <a16:creationId xmlns:a16="http://schemas.microsoft.com/office/drawing/2014/main" id="{ACD90B8B-0476-7785-182F-7B40CE32D499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414750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1F069A2-2D03-E09D-3FD2-B4780DB720EF}"/>
                  </a:ext>
                </a:extLst>
              </p:cNvPr>
              <p:cNvSpPr txBox="1"/>
              <p:nvPr/>
            </p:nvSpPr>
            <p:spPr>
              <a:xfrm>
                <a:off x="2418287" y="3226255"/>
                <a:ext cx="490371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CF28BF4-4201-9CF5-C7BA-7DDDFB438C8C}"/>
                </a:ext>
              </a:extLst>
            </p:cNvPr>
            <p:cNvSpPr txBox="1"/>
            <p:nvPr/>
          </p:nvSpPr>
          <p:spPr>
            <a:xfrm>
              <a:off x="5188084" y="2219239"/>
              <a:ext cx="1918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 b="1" dirty="0">
                  <a:solidFill>
                    <a:srgbClr val="105C88"/>
                  </a:solidFill>
                  <a:latin typeface="Raleway" pitchFamily="2" charset="0"/>
                </a:rPr>
                <a:t>n</a:t>
              </a:r>
              <a:endParaRPr lang="it-IT" sz="5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944E856E-823B-519C-ED7F-28F21CD3FB3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62499" y="3311972"/>
            <a:ext cx="1891097" cy="11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253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6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  <p:bldLst>
      <p:bldP spid="31" grpId="0"/>
      <p:bldP spid="31" grpId="1"/>
      <p:bldP spid="3" grpId="0"/>
      <p:bldP spid="33" grpId="0"/>
      <p:bldP spid="34" grpId="0"/>
      <p:bldP spid="34" grpId="1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93860172-AC4B-D8C2-3AEF-ED4458C3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C61901B3-303D-68E0-EE9F-E832FA19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4906442" y="1437867"/>
            <a:ext cx="3499859" cy="2578913"/>
          </a:xfrm>
          <a:prstGeom prst="roundRect">
            <a:avLst>
              <a:gd name="adj" fmla="val 3669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E6F84238-172F-2CB9-69C6-EA0206AA67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4936918-61A1-9758-DC0C-C745160B8B5B}"/>
              </a:ext>
            </a:extLst>
          </p:cNvPr>
          <p:cNvSpPr txBox="1"/>
          <p:nvPr/>
        </p:nvSpPr>
        <p:spPr>
          <a:xfrm>
            <a:off x="60114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Come introdurre strategie umane all’interno dell’addestramento?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9B272B-E40E-81DD-A83B-7909A25AB85F}"/>
              </a:ext>
            </a:extLst>
          </p:cNvPr>
          <p:cNvSpPr txBox="1"/>
          <p:nvPr/>
        </p:nvSpPr>
        <p:spPr>
          <a:xfrm>
            <a:off x="601143" y="328451"/>
            <a:ext cx="422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B32F571D-FD5C-A8C7-B0C8-84A5F6BDC681}"/>
              </a:ext>
            </a:extLst>
          </p:cNvPr>
          <p:cNvSpPr txBox="1">
            <a:spLocks/>
          </p:cNvSpPr>
          <p:nvPr/>
        </p:nvSpPr>
        <p:spPr>
          <a:xfrm>
            <a:off x="585903" y="1118783"/>
            <a:ext cx="4069917" cy="10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L’agente apprende strategie efficaci solo nel contesto di addestramento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32E62CE-05CA-75CF-C511-3DFCEB9140FE}"/>
              </a:ext>
            </a:extLst>
          </p:cNvPr>
          <p:cNvGrpSpPr/>
          <p:nvPr/>
        </p:nvGrpSpPr>
        <p:grpSpPr>
          <a:xfrm>
            <a:off x="5208008" y="2301740"/>
            <a:ext cx="860186" cy="851169"/>
            <a:chOff x="1033388" y="2770325"/>
            <a:chExt cx="1097590" cy="1086085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8C103B4-2FC8-39EA-2E4D-77232B0625A0}"/>
                </a:ext>
              </a:extLst>
            </p:cNvPr>
            <p:cNvGrpSpPr/>
            <p:nvPr/>
          </p:nvGrpSpPr>
          <p:grpSpPr>
            <a:xfrm>
              <a:off x="1033388" y="2770325"/>
              <a:ext cx="681346" cy="1086085"/>
              <a:chOff x="1033388" y="2446475"/>
              <a:chExt cx="681346" cy="1086085"/>
            </a:xfrm>
          </p:grpSpPr>
          <p:pic>
            <p:nvPicPr>
              <p:cNvPr id="15" name="Immagine 14" descr="Immagine che contiene nero, oscurità">
                <a:extLst>
                  <a:ext uri="{FF2B5EF4-FFF2-40B4-BE49-F238E27FC236}">
                    <a16:creationId xmlns:a16="http://schemas.microsoft.com/office/drawing/2014/main" id="{4134FFCB-D6EB-5AC4-B458-B60D0A210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3388" y="2529260"/>
                <a:ext cx="681346" cy="1003300"/>
              </a:xfrm>
              <a:prstGeom prst="rect">
                <a:avLst/>
              </a:prstGeom>
            </p:spPr>
          </p:pic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B4DBF958-F571-BCC9-EC2D-3BE888A804F0}"/>
                  </a:ext>
                </a:extLst>
              </p:cNvPr>
              <p:cNvGrpSpPr/>
              <p:nvPr/>
            </p:nvGrpSpPr>
            <p:grpSpPr>
              <a:xfrm>
                <a:off x="1066764" y="2446475"/>
                <a:ext cx="614592" cy="854195"/>
                <a:chOff x="1066764" y="2284550"/>
                <a:chExt cx="614592" cy="854195"/>
              </a:xfrm>
            </p:grpSpPr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7669A6C0-34B6-D4AE-B01C-3C6F0ED80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351201" y="2880893"/>
                  <a:ext cx="45719" cy="257852"/>
                </a:xfrm>
                <a:prstGeom prst="rect">
                  <a:avLst/>
                </a:prstGeom>
              </p:spPr>
            </p:pic>
            <p:pic>
              <p:nvPicPr>
                <p:cNvPr id="18" name="Immagine 17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E04BBC22-A1DA-6E35-6169-756F04AC07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6764" y="2284550"/>
                  <a:ext cx="614592" cy="6090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C875F4B7-50F8-EEF7-41BF-AA445DE89D1E}"/>
                </a:ext>
              </a:extLst>
            </p:cNvPr>
            <p:cNvGrpSpPr/>
            <p:nvPr/>
          </p:nvGrpSpPr>
          <p:grpSpPr>
            <a:xfrm>
              <a:off x="1666788" y="2923579"/>
              <a:ext cx="464190" cy="333813"/>
              <a:chOff x="2349499" y="3244843"/>
              <a:chExt cx="603872" cy="434261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6815184D-8712-259E-A0F6-ECD5F938423E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353499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746D184-A17E-34F6-5000-7D1C7F167454}"/>
                  </a:ext>
                </a:extLst>
              </p:cNvPr>
              <p:cNvSpPr txBox="1"/>
              <p:nvPr/>
            </p:nvSpPr>
            <p:spPr>
              <a:xfrm>
                <a:off x="2349499" y="3244843"/>
                <a:ext cx="603872" cy="43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1100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sz="1100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0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CC5BEDCB-F35D-1231-AFC5-2D9CF09F89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77930" y="1594445"/>
            <a:ext cx="610927" cy="908906"/>
          </a:xfrm>
          <a:prstGeom prst="rect">
            <a:avLst/>
          </a:prstGeom>
          <a:noFill/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F69E89F-ECD8-6EA8-2A4D-D280FE7677B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6658" y="2026932"/>
            <a:ext cx="481659" cy="709257"/>
          </a:xfrm>
          <a:prstGeom prst="rect">
            <a:avLst/>
          </a:prstGeom>
          <a:noFill/>
        </p:spPr>
      </p:pic>
      <p:sp>
        <p:nvSpPr>
          <p:cNvPr id="22" name="Google Shape;215;p13">
            <a:extLst>
              <a:ext uri="{FF2B5EF4-FFF2-40B4-BE49-F238E27FC236}">
                <a16:creationId xmlns:a16="http://schemas.microsoft.com/office/drawing/2014/main" id="{D0A1E4B2-3B01-AC9D-8321-73ED994FDFE4}"/>
              </a:ext>
            </a:extLst>
          </p:cNvPr>
          <p:cNvSpPr txBox="1">
            <a:spLocks/>
          </p:cNvSpPr>
          <p:nvPr/>
        </p:nvSpPr>
        <p:spPr>
          <a:xfrm>
            <a:off x="735930" y="2181352"/>
            <a:ext cx="3805590" cy="150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Strategie meno valide per l’impiego con gli esseri umani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Meno credibili (umane) in fase di inferenza</a:t>
            </a: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374CCEA-BEA5-645F-7FCC-F3858E5FC3FA}"/>
              </a:ext>
            </a:extLst>
          </p:cNvPr>
          <p:cNvSpPr txBox="1"/>
          <p:nvPr/>
        </p:nvSpPr>
        <p:spPr>
          <a:xfrm>
            <a:off x="6176922" y="2129459"/>
            <a:ext cx="94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x</a:t>
            </a:r>
            <a:endParaRPr lang="it-IT" sz="4800" dirty="0">
              <a:solidFill>
                <a:srgbClr val="FF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7825E7-4AF5-C04B-43A5-62B5EA3B526B}"/>
              </a:ext>
            </a:extLst>
          </p:cNvPr>
          <p:cNvSpPr txBox="1"/>
          <p:nvPr/>
        </p:nvSpPr>
        <p:spPr>
          <a:xfrm>
            <a:off x="601142" y="3986051"/>
            <a:ext cx="448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SOLUZIONE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82FFE1-41D4-3ED3-A2A3-EC0B048AD12E}"/>
              </a:ext>
            </a:extLst>
          </p:cNvPr>
          <p:cNvSpPr txBox="1"/>
          <p:nvPr/>
        </p:nvSpPr>
        <p:spPr>
          <a:xfrm>
            <a:off x="618233" y="3986366"/>
            <a:ext cx="46141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Integrare approcci di apprendimento per imitazione (</a:t>
            </a:r>
            <a:r>
              <a:rPr lang="it-IT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Learning)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890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567CE389-3BD9-1244-BE84-0FE55FE9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33DE29E3-1C62-943E-6C48-E3F3805CAA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Immagine 8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17E322DE-7C1C-F820-B8EE-252F13E3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93" y="884314"/>
            <a:ext cx="3271077" cy="2758445"/>
          </a:xfrm>
          <a:prstGeom prst="roundRect">
            <a:avLst>
              <a:gd name="adj" fmla="val 4931"/>
            </a:avLst>
          </a:prstGeom>
        </p:spPr>
      </p:pic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EE3C6D3D-35DD-EE8D-A681-74EA0239D0C9}"/>
              </a:ext>
            </a:extLst>
          </p:cNvPr>
          <p:cNvSpPr txBox="1">
            <a:spLocks/>
          </p:cNvSpPr>
          <p:nvPr/>
        </p:nvSpPr>
        <p:spPr>
          <a:xfrm>
            <a:off x="773371" y="1792277"/>
            <a:ext cx="3861417" cy="168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Simile alle reti avversarie (GAN)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Processo di imitazione basato su RL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Obiettivo: Avvicinare D</a:t>
            </a:r>
            <a:r>
              <a:rPr lang="it-IT" sz="10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 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 D</a:t>
            </a:r>
            <a:r>
              <a:rPr lang="it-IT" sz="10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D90047-6349-24A9-EA4C-343BEEFAF84F}"/>
              </a:ext>
            </a:extLst>
          </p:cNvPr>
          <p:cNvSpPr txBox="1"/>
          <p:nvPr/>
        </p:nvSpPr>
        <p:spPr>
          <a:xfrm>
            <a:off x="614235" y="722521"/>
            <a:ext cx="4291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Generative </a:t>
            </a:r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Adversarial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Learning (GAIL)</a:t>
            </a:r>
            <a:endParaRPr lang="it-IT" sz="2000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1A6F791-329F-37FD-9B14-38231CED1E10}"/>
              </a:ext>
            </a:extLst>
          </p:cNvPr>
          <p:cNvGrpSpPr/>
          <p:nvPr/>
        </p:nvGrpSpPr>
        <p:grpSpPr>
          <a:xfrm>
            <a:off x="3871574" y="3763403"/>
            <a:ext cx="3700797" cy="1533979"/>
            <a:chOff x="268790" y="3080485"/>
            <a:chExt cx="3158346" cy="1533979"/>
          </a:xfrm>
        </p:grpSpPr>
        <p:sp>
          <p:nvSpPr>
            <p:cNvPr id="18" name="Google Shape;215;p13">
              <a:extLst>
                <a:ext uri="{FF2B5EF4-FFF2-40B4-BE49-F238E27FC236}">
                  <a16:creationId xmlns:a16="http://schemas.microsoft.com/office/drawing/2014/main" id="{D382D63D-1AB8-2607-E4CC-C2900A9075EE}"/>
                </a:ext>
              </a:extLst>
            </p:cNvPr>
            <p:cNvSpPr txBox="1">
              <a:spLocks/>
            </p:cNvSpPr>
            <p:nvPr/>
          </p:nvSpPr>
          <p:spPr>
            <a:xfrm>
              <a:off x="268790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9" name="Google Shape;215;p13">
              <a:extLst>
                <a:ext uri="{FF2B5EF4-FFF2-40B4-BE49-F238E27FC236}">
                  <a16:creationId xmlns:a16="http://schemas.microsoft.com/office/drawing/2014/main" id="{C68F4E2E-A3CD-68EE-2802-C91B2F7DD353}"/>
                </a:ext>
              </a:extLst>
            </p:cNvPr>
            <p:cNvSpPr txBox="1">
              <a:spLocks/>
            </p:cNvSpPr>
            <p:nvPr/>
          </p:nvSpPr>
          <p:spPr>
            <a:xfrm>
              <a:off x="347354" y="3459248"/>
              <a:ext cx="3079782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Capacità di generalizzare (gestione stati mai visti)</a:t>
              </a:r>
            </a:p>
            <a:p>
              <a:pPr>
                <a:buSzPct val="160000"/>
              </a:pPr>
              <a:endParaRPr lang="it-IT" sz="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Bassa dipendenza dai dati</a:t>
              </a:r>
            </a:p>
          </p:txBody>
        </p:sp>
      </p:grpSp>
      <p:sp>
        <p:nvSpPr>
          <p:cNvPr id="20" name="Google Shape;215;p13">
            <a:extLst>
              <a:ext uri="{FF2B5EF4-FFF2-40B4-BE49-F238E27FC236}">
                <a16:creationId xmlns:a16="http://schemas.microsoft.com/office/drawing/2014/main" id="{4A49A2E9-2B93-8A05-7DF9-C59D55588C3B}"/>
              </a:ext>
            </a:extLst>
          </p:cNvPr>
          <p:cNvSpPr txBox="1">
            <a:spLocks/>
          </p:cNvSpPr>
          <p:nvPr/>
        </p:nvSpPr>
        <p:spPr>
          <a:xfrm>
            <a:off x="658686" y="3766796"/>
            <a:ext cx="1483124" cy="51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CONTRO: </a:t>
            </a:r>
          </a:p>
        </p:txBody>
      </p:sp>
      <p:sp>
        <p:nvSpPr>
          <p:cNvPr id="21" name="Google Shape;215;p13">
            <a:extLst>
              <a:ext uri="{FF2B5EF4-FFF2-40B4-BE49-F238E27FC236}">
                <a16:creationId xmlns:a16="http://schemas.microsoft.com/office/drawing/2014/main" id="{C4E4A7D0-6861-3432-70F8-20D8772B2757}"/>
              </a:ext>
            </a:extLst>
          </p:cNvPr>
          <p:cNvSpPr txBox="1">
            <a:spLocks/>
          </p:cNvSpPr>
          <p:nvPr/>
        </p:nvSpPr>
        <p:spPr>
          <a:xfrm>
            <a:off x="784931" y="4151691"/>
            <a:ext cx="2939344" cy="83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Complessità computazionale</a:t>
            </a:r>
          </a:p>
          <a:p>
            <a:pPr>
              <a:buSzPct val="160000"/>
            </a:pPr>
            <a:endParaRPr lang="it-IT" sz="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Survivor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Bias</a:t>
            </a:r>
            <a:endParaRPr lang="it-IT" sz="1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endParaRPr lang="it-IT" sz="1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15;p13">
            <a:extLst>
              <a:ext uri="{FF2B5EF4-FFF2-40B4-BE49-F238E27FC236}">
                <a16:creationId xmlns:a16="http://schemas.microsoft.com/office/drawing/2014/main" id="{B1762807-0534-6AB4-28CA-1E58B4BBD62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 LEARNING - GAIL</a:t>
            </a:r>
          </a:p>
        </p:txBody>
      </p:sp>
    </p:spTree>
    <p:extLst>
      <p:ext uri="{BB962C8B-B14F-4D97-AF65-F5344CB8AC3E}">
        <p14:creationId xmlns:p14="http://schemas.microsoft.com/office/powerpoint/2010/main" val="107195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C9E212B-C115-EB56-88C2-53D58A559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20C6FE57-D55B-D87C-AEDE-1B1D7DB425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519CAA70-D3C9-92DD-50FE-4D17A7661B11}"/>
              </a:ext>
            </a:extLst>
          </p:cNvPr>
          <p:cNvSpPr txBox="1">
            <a:spLocks/>
          </p:cNvSpPr>
          <p:nvPr/>
        </p:nvSpPr>
        <p:spPr>
          <a:xfrm>
            <a:off x="773371" y="1460773"/>
            <a:ext cx="4303454" cy="205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Apprende direttamente </a:t>
            </a:r>
            <a:r>
              <a:rPr lang="el-GR" sz="1800" b="0" dirty="0">
                <a:solidFill>
                  <a:srgbClr val="1054CD"/>
                </a:solidFill>
                <a:latin typeface="Raleway" pitchFamily="2" charset="0"/>
              </a:rPr>
              <a:t>π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Processo di imitazione basato su apprendimento supervisionato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Minimizza differenze tra politica e le dimostrazioni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1A83DE4-5BEC-E7AD-1862-861318361711}"/>
              </a:ext>
            </a:extLst>
          </p:cNvPr>
          <p:cNvSpPr txBox="1"/>
          <p:nvPr/>
        </p:nvSpPr>
        <p:spPr>
          <a:xfrm>
            <a:off x="614236" y="791067"/>
            <a:ext cx="399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Behavioural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Cloning</a:t>
            </a:r>
            <a:endParaRPr lang="it-IT" sz="2000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8FBFE41-8076-6DE4-103E-E15D39E842AE}"/>
              </a:ext>
            </a:extLst>
          </p:cNvPr>
          <p:cNvGrpSpPr/>
          <p:nvPr/>
        </p:nvGrpSpPr>
        <p:grpSpPr>
          <a:xfrm>
            <a:off x="4586602" y="3250244"/>
            <a:ext cx="3700795" cy="1533979"/>
            <a:chOff x="-600997" y="3080485"/>
            <a:chExt cx="3158344" cy="1533979"/>
          </a:xfrm>
        </p:grpSpPr>
        <p:sp>
          <p:nvSpPr>
            <p:cNvPr id="14" name="Google Shape;215;p13">
              <a:extLst>
                <a:ext uri="{FF2B5EF4-FFF2-40B4-BE49-F238E27FC236}">
                  <a16:creationId xmlns:a16="http://schemas.microsoft.com/office/drawing/2014/main" id="{390806DB-5DE1-7BDB-67F8-1B47D9085A20}"/>
                </a:ext>
              </a:extLst>
            </p:cNvPr>
            <p:cNvSpPr txBox="1">
              <a:spLocks/>
            </p:cNvSpPr>
            <p:nvPr/>
          </p:nvSpPr>
          <p:spPr>
            <a:xfrm>
              <a:off x="-600997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5" name="Google Shape;215;p13">
              <a:extLst>
                <a:ext uri="{FF2B5EF4-FFF2-40B4-BE49-F238E27FC236}">
                  <a16:creationId xmlns:a16="http://schemas.microsoft.com/office/drawing/2014/main" id="{9D3F191D-C957-F55D-BE03-A86B812C88BF}"/>
                </a:ext>
              </a:extLst>
            </p:cNvPr>
            <p:cNvSpPr txBox="1">
              <a:spLocks/>
            </p:cNvSpPr>
            <p:nvPr/>
          </p:nvSpPr>
          <p:spPr>
            <a:xfrm>
              <a:off x="-522435" y="3459248"/>
              <a:ext cx="3079782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Semplice da implementare</a:t>
              </a:r>
            </a:p>
            <a:p>
              <a:pPr>
                <a:buSzPct val="160000"/>
              </a:pPr>
              <a:endParaRPr lang="it-IT" sz="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Complessità computazionale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6" name="Google Shape;215;p13">
            <a:extLst>
              <a:ext uri="{FF2B5EF4-FFF2-40B4-BE49-F238E27FC236}">
                <a16:creationId xmlns:a16="http://schemas.microsoft.com/office/drawing/2014/main" id="{77035086-5FA5-8F87-7CEF-5096CA2F8DFA}"/>
              </a:ext>
            </a:extLst>
          </p:cNvPr>
          <p:cNvSpPr txBox="1">
            <a:spLocks/>
          </p:cNvSpPr>
          <p:nvPr/>
        </p:nvSpPr>
        <p:spPr>
          <a:xfrm>
            <a:off x="756893" y="3253637"/>
            <a:ext cx="1483123" cy="51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CONTRO: </a:t>
            </a:r>
          </a:p>
        </p:txBody>
      </p:sp>
      <p:sp>
        <p:nvSpPr>
          <p:cNvPr id="17" name="Google Shape;215;p13">
            <a:extLst>
              <a:ext uri="{FF2B5EF4-FFF2-40B4-BE49-F238E27FC236}">
                <a16:creationId xmlns:a16="http://schemas.microsoft.com/office/drawing/2014/main" id="{BDE37CA0-1D74-2847-729E-51C4AB654ED5}"/>
              </a:ext>
            </a:extLst>
          </p:cNvPr>
          <p:cNvSpPr txBox="1">
            <a:spLocks/>
          </p:cNvSpPr>
          <p:nvPr/>
        </p:nvSpPr>
        <p:spPr>
          <a:xfrm>
            <a:off x="883138" y="3638532"/>
            <a:ext cx="3679338" cy="114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Nessuna capacità di generalizzare</a:t>
            </a:r>
          </a:p>
          <a:p>
            <a:pPr>
              <a:buSzPct val="160000"/>
            </a:pPr>
            <a:endParaRPr lang="it-IT" sz="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Non considera conseguenze a lungo termine (no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reward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>
              <a:buSzPct val="160000"/>
            </a:pPr>
            <a:endParaRPr lang="it-IT" sz="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Alta dipendenza dai dati</a:t>
            </a:r>
          </a:p>
          <a:p>
            <a:pPr>
              <a:buSzPct val="160000"/>
            </a:pPr>
            <a:endParaRPr lang="it-IT" sz="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Difficile correggere errori dimostrazioni</a:t>
            </a: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endParaRPr lang="it-IT" sz="1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215;p13">
            <a:extLst>
              <a:ext uri="{FF2B5EF4-FFF2-40B4-BE49-F238E27FC236}">
                <a16:creationId xmlns:a16="http://schemas.microsoft.com/office/drawing/2014/main" id="{FDD0F72D-1B79-5D87-F19A-8AF9E1E936DB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 LEARNING - BC</a:t>
            </a:r>
          </a:p>
        </p:txBody>
      </p:sp>
    </p:spTree>
    <p:extLst>
      <p:ext uri="{BB962C8B-B14F-4D97-AF65-F5344CB8AC3E}">
        <p14:creationId xmlns:p14="http://schemas.microsoft.com/office/powerpoint/2010/main" val="9412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A035A8B-A6AC-A940-6940-7993F6D26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856C1BE-5157-316C-C2AC-51F5966F35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9F8F103-3B3B-1B13-2108-DF62734CFE21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CONFIGURAZIONI - SPERIMENTAZIONE</a:t>
            </a:r>
          </a:p>
        </p:txBody>
      </p:sp>
      <p:pic>
        <p:nvPicPr>
          <p:cNvPr id="4" name="RL_VIDEO">
            <a:hlinkClick r:id="" action="ppaction://media"/>
            <a:extLst>
              <a:ext uri="{FF2B5EF4-FFF2-40B4-BE49-F238E27FC236}">
                <a16:creationId xmlns:a16="http://schemas.microsoft.com/office/drawing/2014/main" id="{04C34C9A-F818-E84F-F8CA-6BD29302C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4834" t="4889" r="24582" b="5630"/>
          <a:stretch/>
        </p:blipFill>
        <p:spPr>
          <a:xfrm>
            <a:off x="577448" y="749861"/>
            <a:ext cx="2677254" cy="2664022"/>
          </a:xfrm>
          <a:prstGeom prst="rect">
            <a:avLst/>
          </a:prstGeom>
        </p:spPr>
      </p:pic>
      <p:pic>
        <p:nvPicPr>
          <p:cNvPr id="6" name="RL_IMAGE" descr="Immagine che contiene schermata, Software multimediale, Software per la grafica, software&#10;&#10;Descrizione generata automaticamente">
            <a:extLst>
              <a:ext uri="{FF2B5EF4-FFF2-40B4-BE49-F238E27FC236}">
                <a16:creationId xmlns:a16="http://schemas.microsoft.com/office/drawing/2014/main" id="{4C7BBC16-B68D-2330-0D5F-2216BC1D0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4902" t="4973" r="24514" b="5508"/>
          <a:stretch/>
        </p:blipFill>
        <p:spPr>
          <a:xfrm>
            <a:off x="577448" y="749861"/>
            <a:ext cx="2677254" cy="2664022"/>
          </a:xfrm>
          <a:prstGeom prst="rect">
            <a:avLst/>
          </a:prstGeom>
        </p:spPr>
      </p:pic>
      <p:pic>
        <p:nvPicPr>
          <p:cNvPr id="8" name="RL+GAIL_VIDEO">
            <a:hlinkClick r:id="" action="ppaction://media"/>
            <a:extLst>
              <a:ext uri="{FF2B5EF4-FFF2-40B4-BE49-F238E27FC236}">
                <a16:creationId xmlns:a16="http://schemas.microsoft.com/office/drawing/2014/main" id="{56D8F31C-8B2D-572D-2B99-41E846AC67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 l="25174" t="4938" r="24479" b="5463"/>
          <a:stretch/>
        </p:blipFill>
        <p:spPr>
          <a:xfrm>
            <a:off x="3254702" y="749861"/>
            <a:ext cx="2661269" cy="2664022"/>
          </a:xfrm>
          <a:prstGeom prst="rect">
            <a:avLst/>
          </a:prstGeom>
        </p:spPr>
      </p:pic>
      <p:pic>
        <p:nvPicPr>
          <p:cNvPr id="10" name="RL+GAIL_IMAGE">
            <a:extLst>
              <a:ext uri="{FF2B5EF4-FFF2-40B4-BE49-F238E27FC236}">
                <a16:creationId xmlns:a16="http://schemas.microsoft.com/office/drawing/2014/main" id="{E4BFDF9A-2464-564C-7FFA-9CC9EFCB6ED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208" t="4992" r="24444" b="5372"/>
          <a:stretch/>
        </p:blipFill>
        <p:spPr>
          <a:xfrm>
            <a:off x="3254702" y="749861"/>
            <a:ext cx="2661269" cy="2664022"/>
          </a:xfrm>
          <a:prstGeom prst="rect">
            <a:avLst/>
          </a:prstGeom>
        </p:spPr>
      </p:pic>
      <p:pic>
        <p:nvPicPr>
          <p:cNvPr id="12" name="RL+GAIL+BC_VIDEO">
            <a:hlinkClick r:id="" action="ppaction://media"/>
            <a:extLst>
              <a:ext uri="{FF2B5EF4-FFF2-40B4-BE49-F238E27FC236}">
                <a16:creationId xmlns:a16="http://schemas.microsoft.com/office/drawing/2014/main" id="{E8403CFB-A726-E70D-EE0E-649403AC936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l="25104" t="5296" r="24479" b="5317"/>
          <a:stretch/>
        </p:blipFill>
        <p:spPr>
          <a:xfrm>
            <a:off x="5915971" y="743248"/>
            <a:ext cx="2677253" cy="2670015"/>
          </a:xfrm>
          <a:prstGeom prst="rect">
            <a:avLst/>
          </a:prstGeom>
        </p:spPr>
      </p:pic>
      <p:pic>
        <p:nvPicPr>
          <p:cNvPr id="14" name="RL+GAIL+BC_IMAGE">
            <a:extLst>
              <a:ext uri="{FF2B5EF4-FFF2-40B4-BE49-F238E27FC236}">
                <a16:creationId xmlns:a16="http://schemas.microsoft.com/office/drawing/2014/main" id="{46A6EF5E-AA6B-34BB-B3AF-4DD6C35D479F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130" t="5345" r="24453" b="5232"/>
          <a:stretch/>
        </p:blipFill>
        <p:spPr>
          <a:xfrm>
            <a:off x="5915971" y="743869"/>
            <a:ext cx="2677253" cy="2670015"/>
          </a:xfrm>
          <a:prstGeom prst="rect">
            <a:avLst/>
          </a:prstGeom>
        </p:spPr>
      </p:pic>
      <p:sp>
        <p:nvSpPr>
          <p:cNvPr id="16" name="Google Shape;215;p13">
            <a:extLst>
              <a:ext uri="{FF2B5EF4-FFF2-40B4-BE49-F238E27FC236}">
                <a16:creationId xmlns:a16="http://schemas.microsoft.com/office/drawing/2014/main" id="{E18C6CA3-49A7-807E-1709-71ECD0EABB42}"/>
              </a:ext>
            </a:extLst>
          </p:cNvPr>
          <p:cNvSpPr txBox="1">
            <a:spLocks/>
          </p:cNvSpPr>
          <p:nvPr/>
        </p:nvSpPr>
        <p:spPr>
          <a:xfrm>
            <a:off x="815574" y="749860"/>
            <a:ext cx="1765702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rPr>
              <a:t>RL + C</a:t>
            </a:r>
          </a:p>
        </p:txBody>
      </p:sp>
      <p:sp>
        <p:nvSpPr>
          <p:cNvPr id="17" name="Google Shape;215;p13">
            <a:extLst>
              <a:ext uri="{FF2B5EF4-FFF2-40B4-BE49-F238E27FC236}">
                <a16:creationId xmlns:a16="http://schemas.microsoft.com/office/drawing/2014/main" id="{3ABFBADD-8525-2DFB-0B71-E4DA3091B5F7}"/>
              </a:ext>
            </a:extLst>
          </p:cNvPr>
          <p:cNvSpPr txBox="1">
            <a:spLocks/>
          </p:cNvSpPr>
          <p:nvPr/>
        </p:nvSpPr>
        <p:spPr>
          <a:xfrm>
            <a:off x="3476512" y="743248"/>
            <a:ext cx="2412787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rPr>
              <a:t>RL + C + GAIL</a:t>
            </a:r>
          </a:p>
        </p:txBody>
      </p:sp>
      <p:sp>
        <p:nvSpPr>
          <p:cNvPr id="18" name="Google Shape;215;p13">
            <a:extLst>
              <a:ext uri="{FF2B5EF4-FFF2-40B4-BE49-F238E27FC236}">
                <a16:creationId xmlns:a16="http://schemas.microsoft.com/office/drawing/2014/main" id="{F973692F-1110-85CC-D742-766F374913D1}"/>
              </a:ext>
            </a:extLst>
          </p:cNvPr>
          <p:cNvSpPr txBox="1">
            <a:spLocks/>
          </p:cNvSpPr>
          <p:nvPr/>
        </p:nvSpPr>
        <p:spPr>
          <a:xfrm>
            <a:off x="6133987" y="743248"/>
            <a:ext cx="2412787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rPr>
              <a:t>RL + C + GAIL + BC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489B46A8-AF9E-DF28-48C4-715CF18657E8}"/>
              </a:ext>
            </a:extLst>
          </p:cNvPr>
          <p:cNvSpPr/>
          <p:nvPr/>
        </p:nvSpPr>
        <p:spPr>
          <a:xfrm>
            <a:off x="680318" y="970378"/>
            <a:ext cx="137160" cy="137160"/>
          </a:xfrm>
          <a:prstGeom prst="ellipse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CE9AC95-D5E0-D322-E39D-BD0144BA9061}"/>
              </a:ext>
            </a:extLst>
          </p:cNvPr>
          <p:cNvSpPr/>
          <p:nvPr/>
        </p:nvSpPr>
        <p:spPr>
          <a:xfrm>
            <a:off x="3339698" y="970378"/>
            <a:ext cx="137160" cy="137160"/>
          </a:xfrm>
          <a:prstGeom prst="ellipse">
            <a:avLst/>
          </a:prstGeom>
          <a:solidFill>
            <a:srgbClr val="12B5CB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3E0D091-3D6F-EC1C-8527-A071D3CFE845}"/>
              </a:ext>
            </a:extLst>
          </p:cNvPr>
          <p:cNvSpPr/>
          <p:nvPr/>
        </p:nvSpPr>
        <p:spPr>
          <a:xfrm>
            <a:off x="5999078" y="977998"/>
            <a:ext cx="137160" cy="137160"/>
          </a:xfrm>
          <a:prstGeom prst="ellipse">
            <a:avLst/>
          </a:prstGeom>
          <a:solidFill>
            <a:srgbClr val="E5259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onf">
            <a:extLst>
              <a:ext uri="{FF2B5EF4-FFF2-40B4-BE49-F238E27FC236}">
                <a16:creationId xmlns:a16="http://schemas.microsoft.com/office/drawing/2014/main" id="{41366780-A500-FE4A-C312-FED25FE819FF}"/>
              </a:ext>
            </a:extLst>
          </p:cNvPr>
          <p:cNvSpPr txBox="1">
            <a:spLocks/>
          </p:cNvSpPr>
          <p:nvPr/>
        </p:nvSpPr>
        <p:spPr>
          <a:xfrm>
            <a:off x="899235" y="1046578"/>
            <a:ext cx="4481128" cy="146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RL + </a:t>
            </a:r>
            <a:r>
              <a:rPr lang="it-IT" sz="24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Curiosity</a:t>
            </a:r>
            <a:endParaRPr lang="it-IT" sz="24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  <a:p>
            <a:endParaRPr lang="it-IT" sz="24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it-IT" sz="2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RL + </a:t>
            </a:r>
            <a:r>
              <a:rPr lang="it-IT" sz="24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Curiosity</a:t>
            </a:r>
            <a:r>
              <a:rPr lang="it-IT" sz="2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+ GAIL</a:t>
            </a:r>
          </a:p>
          <a:p>
            <a:endParaRPr lang="it-IT" sz="24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it-IT" sz="2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RL + </a:t>
            </a:r>
            <a:r>
              <a:rPr lang="it-IT" sz="24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Curiosity</a:t>
            </a:r>
            <a:r>
              <a:rPr lang="it-IT" sz="2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+ GAIL + BC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F9291F8B-2F9D-FCD5-C6B0-F2CD25899EEC}"/>
              </a:ext>
            </a:extLst>
          </p:cNvPr>
          <p:cNvSpPr/>
          <p:nvPr/>
        </p:nvSpPr>
        <p:spPr>
          <a:xfrm>
            <a:off x="759887" y="1252864"/>
            <a:ext cx="137160" cy="137160"/>
          </a:xfrm>
          <a:prstGeom prst="ellipse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9BE4D10-4C89-2EE2-4BF6-9BDB4DD6F10C}"/>
              </a:ext>
            </a:extLst>
          </p:cNvPr>
          <p:cNvSpPr/>
          <p:nvPr/>
        </p:nvSpPr>
        <p:spPr>
          <a:xfrm>
            <a:off x="759887" y="1982307"/>
            <a:ext cx="137160" cy="137160"/>
          </a:xfrm>
          <a:prstGeom prst="ellipse">
            <a:avLst/>
          </a:prstGeom>
          <a:solidFill>
            <a:srgbClr val="12B5CB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35E0EC8-7E20-39CE-7A2D-ADEEBB05AD87}"/>
              </a:ext>
            </a:extLst>
          </p:cNvPr>
          <p:cNvSpPr/>
          <p:nvPr/>
        </p:nvSpPr>
        <p:spPr>
          <a:xfrm>
            <a:off x="759887" y="2694847"/>
            <a:ext cx="137160" cy="137160"/>
          </a:xfrm>
          <a:prstGeom prst="ellipse">
            <a:avLst/>
          </a:prstGeom>
          <a:solidFill>
            <a:srgbClr val="E5259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392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741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799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80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7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7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6FA8E14-F670-1B82-A5E7-E09B64C9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5A60D178-EDD4-7EA6-04CB-F5C32E7E80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9402C0A-872B-6AC7-1720-74ED7DF4E13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METRICHE - SPERIMENTAZIONE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561108A-CFB9-742F-45FC-8C9FFEA7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82" y="901330"/>
            <a:ext cx="7385836" cy="334084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179705C-8D93-E55D-0BAD-13C89C1B4692}"/>
              </a:ext>
            </a:extLst>
          </p:cNvPr>
          <p:cNvSpPr txBox="1"/>
          <p:nvPr/>
        </p:nvSpPr>
        <p:spPr>
          <a:xfrm>
            <a:off x="3824287" y="3571875"/>
            <a:ext cx="149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Academy steps</a:t>
            </a:r>
          </a:p>
        </p:txBody>
      </p:sp>
    </p:spTree>
    <p:extLst>
      <p:ext uri="{BB962C8B-B14F-4D97-AF65-F5344CB8AC3E}">
        <p14:creationId xmlns:p14="http://schemas.microsoft.com/office/powerpoint/2010/main" val="159288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5E66F1AC-5A70-B9A5-089C-8E3DBD78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0CFD0B8F-92D6-5315-8685-4E96D99612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C14E310D-91DC-616E-C219-0793E3FB564D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METRICHE - SPERIMENTAZIONE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6D48DA7-C0E1-8ED9-EAA6-ADB11497B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81" y="901330"/>
            <a:ext cx="7385839" cy="33408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365115-31F3-6D22-0E68-76A78AED39C1}"/>
              </a:ext>
            </a:extLst>
          </p:cNvPr>
          <p:cNvSpPr txBox="1"/>
          <p:nvPr/>
        </p:nvSpPr>
        <p:spPr>
          <a:xfrm>
            <a:off x="3824287" y="3571875"/>
            <a:ext cx="149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Academy steps</a:t>
            </a:r>
          </a:p>
        </p:txBody>
      </p:sp>
    </p:spTree>
    <p:extLst>
      <p:ext uri="{BB962C8B-B14F-4D97-AF65-F5344CB8AC3E}">
        <p14:creationId xmlns:p14="http://schemas.microsoft.com/office/powerpoint/2010/main" val="410764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C940BCA-D9BB-DAFA-99A1-D1A402B02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07E39630-3B98-836F-6DC9-FD80D6AC02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C67AF2EC-8790-A336-FBA6-CC854CBD25E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METRICHE - SPERIMENTAZIONE</a:t>
            </a: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A335594-4B95-078F-F881-5DA866DA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80" y="901330"/>
            <a:ext cx="7385838" cy="334084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6C70DA-E5A8-50B2-2DD1-FDE893ECED50}"/>
              </a:ext>
            </a:extLst>
          </p:cNvPr>
          <p:cNvSpPr txBox="1"/>
          <p:nvPr/>
        </p:nvSpPr>
        <p:spPr>
          <a:xfrm>
            <a:off x="3824287" y="3571875"/>
            <a:ext cx="149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Academy steps</a:t>
            </a:r>
          </a:p>
        </p:txBody>
      </p:sp>
    </p:spTree>
    <p:extLst>
      <p:ext uri="{BB962C8B-B14F-4D97-AF65-F5344CB8AC3E}">
        <p14:creationId xmlns:p14="http://schemas.microsoft.com/office/powerpoint/2010/main" val="289167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64BBD366-CDCB-B217-3CC3-003F47AB9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48D4AFCE-1151-B8F0-7170-C9A77D08AE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F7C1BC17-4F12-8440-106E-76D1EC508E8A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METRICHE - SPERIMENTAZIONE</a:t>
            </a:r>
          </a:p>
        </p:txBody>
      </p:sp>
      <p:pic>
        <p:nvPicPr>
          <p:cNvPr id="7" name="Immagine 6" descr="Immagine che contiene Diagramma, linea, diagramma, schermata&#10;&#10;Descrizione generata automaticamente">
            <a:extLst>
              <a:ext uri="{FF2B5EF4-FFF2-40B4-BE49-F238E27FC236}">
                <a16:creationId xmlns:a16="http://schemas.microsoft.com/office/drawing/2014/main" id="{D80C6ADF-7CD2-E9A7-35C5-EB362D81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9" y="901329"/>
            <a:ext cx="7385837" cy="33408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9238C3-409A-21A7-5FA9-C5A45E50E4FF}"/>
              </a:ext>
            </a:extLst>
          </p:cNvPr>
          <p:cNvSpPr txBox="1"/>
          <p:nvPr/>
        </p:nvSpPr>
        <p:spPr>
          <a:xfrm>
            <a:off x="3824287" y="3571875"/>
            <a:ext cx="149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Academy steps</a:t>
            </a:r>
          </a:p>
        </p:txBody>
      </p:sp>
    </p:spTree>
    <p:extLst>
      <p:ext uri="{BB962C8B-B14F-4D97-AF65-F5344CB8AC3E}">
        <p14:creationId xmlns:p14="http://schemas.microsoft.com/office/powerpoint/2010/main" val="3271689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6410DB72-01B0-DA50-75DE-AED3AD28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>
            <a:extLst>
              <a:ext uri="{FF2B5EF4-FFF2-40B4-BE49-F238E27FC236}">
                <a16:creationId xmlns:a16="http://schemas.microsoft.com/office/drawing/2014/main" id="{2E73ADF5-BFD2-FAF6-D7AF-4A8E9049D9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FBC3D1A5-6790-1816-CDF0-19D498337605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RISULTATI (TEST UTENTE)</a:t>
            </a:r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A10B0EB-4D88-4DA8-B347-2E6E10C5A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188" y="838199"/>
            <a:ext cx="5963622" cy="3554079"/>
          </a:xfrm>
          <a:prstGeom prst="rect">
            <a:avLst/>
          </a:prstGeom>
        </p:spPr>
      </p:pic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4477562F-23F8-155D-3385-15D915638060}"/>
              </a:ext>
            </a:extLst>
          </p:cNvPr>
          <p:cNvSpPr txBox="1">
            <a:spLocks/>
          </p:cNvSpPr>
          <p:nvPr/>
        </p:nvSpPr>
        <p:spPr>
          <a:xfrm>
            <a:off x="90706" y="934171"/>
            <a:ext cx="2915482" cy="248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5 utenti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16 partite per ogni utente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4 partite per ogni tipo di avversario in ordine casuale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795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E351DCB5-F7C0-C1D2-8490-01F766D13ABC}"/>
              </a:ext>
            </a:extLst>
          </p:cNvPr>
          <p:cNvSpPr txBox="1">
            <a:spLocks/>
          </p:cNvSpPr>
          <p:nvPr/>
        </p:nvSpPr>
        <p:spPr>
          <a:xfrm>
            <a:off x="360420" y="42904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INTRODUZIONE</a:t>
            </a:r>
          </a:p>
        </p:txBody>
      </p:sp>
      <p:sp>
        <p:nvSpPr>
          <p:cNvPr id="10" name="Google Shape;215;p13">
            <a:extLst>
              <a:ext uri="{FF2B5EF4-FFF2-40B4-BE49-F238E27FC236}">
                <a16:creationId xmlns:a16="http://schemas.microsoft.com/office/drawing/2014/main" id="{B5D4FCCE-E4AF-D147-A012-E8846818A466}"/>
              </a:ext>
            </a:extLst>
          </p:cNvPr>
          <p:cNvSpPr txBox="1">
            <a:spLocks/>
          </p:cNvSpPr>
          <p:nvPr/>
        </p:nvSpPr>
        <p:spPr>
          <a:xfrm>
            <a:off x="712945" y="1023822"/>
            <a:ext cx="4125755" cy="10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 Videogiochi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assumono comportamenti e configurazioni complesse</a:t>
            </a:r>
          </a:p>
        </p:txBody>
      </p:sp>
      <p:sp>
        <p:nvSpPr>
          <p:cNvPr id="11" name="Google Shape;215;p13">
            <a:extLst>
              <a:ext uri="{FF2B5EF4-FFF2-40B4-BE49-F238E27FC236}">
                <a16:creationId xmlns:a16="http://schemas.microsoft.com/office/drawing/2014/main" id="{7F73AE35-B7D1-8C43-9BC4-8E1E3D5F0304}"/>
              </a:ext>
            </a:extLst>
          </p:cNvPr>
          <p:cNvSpPr txBox="1">
            <a:spLocks/>
          </p:cNvSpPr>
          <p:nvPr/>
        </p:nvSpPr>
        <p:spPr>
          <a:xfrm>
            <a:off x="866770" y="2082405"/>
            <a:ext cx="4755400" cy="19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Ambientazioni mutevoli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Interazioni in un ambiente dinamico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Presenza di NPC (personaggi non giocanti) capaci di interagire</a:t>
            </a:r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FD14F4DD-4E16-8A42-A307-4FC425613355}"/>
              </a:ext>
            </a:extLst>
          </p:cNvPr>
          <p:cNvSpPr txBox="1">
            <a:spLocks/>
          </p:cNvSpPr>
          <p:nvPr/>
        </p:nvSpPr>
        <p:spPr>
          <a:xfrm>
            <a:off x="1141090" y="3668829"/>
            <a:ext cx="2538393" cy="85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Possono collaborare</a:t>
            </a: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endParaRPr lang="it-IT" sz="8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Sono in competizione</a:t>
            </a:r>
          </a:p>
        </p:txBody>
      </p:sp>
      <p:pic>
        <p:nvPicPr>
          <p:cNvPr id="4" name="Immagine 3" descr="Immagine che contiene schizzo, disegno, schermata, cartone animato&#10;&#10;Descrizione generata automaticamente">
            <a:extLst>
              <a:ext uri="{FF2B5EF4-FFF2-40B4-BE49-F238E27FC236}">
                <a16:creationId xmlns:a16="http://schemas.microsoft.com/office/drawing/2014/main" id="{B5A356CE-1FF8-C2A5-9EEE-1DB2F4A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490" y="1207878"/>
            <a:ext cx="2559733" cy="2559733"/>
          </a:xfrm>
          <a:prstGeom prst="roundRect">
            <a:avLst>
              <a:gd name="adj" fmla="val 4511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3E84344D-0A52-EC95-1664-244340B5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45A34C42-864E-E691-E141-BBE36A96C8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5CE923C-9F01-1BDF-CE76-0B27FFB3980B}"/>
              </a:ext>
            </a:extLst>
          </p:cNvPr>
          <p:cNvCxnSpPr>
            <a:cxnSpLocks/>
          </p:cNvCxnSpPr>
          <p:nvPr/>
        </p:nvCxnSpPr>
        <p:spPr>
          <a:xfrm>
            <a:off x="4417929" y="749211"/>
            <a:ext cx="0" cy="4075004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15;p13">
            <a:extLst>
              <a:ext uri="{FF2B5EF4-FFF2-40B4-BE49-F238E27FC236}">
                <a16:creationId xmlns:a16="http://schemas.microsoft.com/office/drawing/2014/main" id="{2266DC34-84EB-ED42-9E1F-51128665A5C3}"/>
              </a:ext>
            </a:extLst>
          </p:cNvPr>
          <p:cNvSpPr txBox="1">
            <a:spLocks/>
          </p:cNvSpPr>
          <p:nvPr/>
        </p:nvSpPr>
        <p:spPr>
          <a:xfrm>
            <a:off x="131820" y="212463"/>
            <a:ext cx="4059177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CONCLUSIONE</a:t>
            </a:r>
          </a:p>
        </p:txBody>
      </p:sp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1EBB0D7B-EC35-787D-E76C-9E966BCB1305}"/>
              </a:ext>
            </a:extLst>
          </p:cNvPr>
          <p:cNvSpPr txBox="1">
            <a:spLocks/>
          </p:cNvSpPr>
          <p:nvPr/>
        </p:nvSpPr>
        <p:spPr>
          <a:xfrm>
            <a:off x="4644862" y="177276"/>
            <a:ext cx="4059177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SVILUPPI FUTURI</a:t>
            </a:r>
          </a:p>
        </p:txBody>
      </p:sp>
      <p:sp>
        <p:nvSpPr>
          <p:cNvPr id="6" name="Google Shape;215;p13">
            <a:extLst>
              <a:ext uri="{FF2B5EF4-FFF2-40B4-BE49-F238E27FC236}">
                <a16:creationId xmlns:a16="http://schemas.microsoft.com/office/drawing/2014/main" id="{04B8BE4F-2D8A-DF77-C3F8-76B0B72BD5FA}"/>
              </a:ext>
            </a:extLst>
          </p:cNvPr>
          <p:cNvSpPr txBox="1">
            <a:spLocks/>
          </p:cNvSpPr>
          <p:nvPr/>
        </p:nvSpPr>
        <p:spPr>
          <a:xfrm>
            <a:off x="559709" y="1182205"/>
            <a:ext cx="3744754" cy="232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Curriculum learning utile negli addestramenti </a:t>
            </a:r>
            <a:r>
              <a:rPr lang="it-IT" sz="18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adv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. games(non stazionarietà)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Tutte e tre le configurazioni di addestramento soddisfacenti</a:t>
            </a:r>
          </a:p>
          <a:p>
            <a:pPr>
              <a:buClr>
                <a:srgbClr val="1054CD"/>
              </a:buClr>
              <a:buSzPct val="180000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Errori BC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215;p13">
            <a:extLst>
              <a:ext uri="{FF2B5EF4-FFF2-40B4-BE49-F238E27FC236}">
                <a16:creationId xmlns:a16="http://schemas.microsoft.com/office/drawing/2014/main" id="{94B38CCE-548B-ADCD-D579-A6011F1A5BAD}"/>
              </a:ext>
            </a:extLst>
          </p:cNvPr>
          <p:cNvSpPr txBox="1">
            <a:spLocks/>
          </p:cNvSpPr>
          <p:nvPr/>
        </p:nvSpPr>
        <p:spPr>
          <a:xfrm>
            <a:off x="703745" y="3430837"/>
            <a:ext cx="3648344" cy="15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Tecniche di IL promettenti per l’aumento di p</a:t>
            </a:r>
            <a:r>
              <a:rPr lang="it-IT" sz="1800" b="0" dirty="0">
                <a:solidFill>
                  <a:srgbClr val="183D63"/>
                </a:solidFill>
                <a:latin typeface="Raleway" pitchFamily="2" charset="0"/>
                <a:ea typeface="Raleway"/>
                <a:cs typeface="Raleway"/>
              </a:rPr>
              <a:t>ercezione degli NPC più umana</a:t>
            </a:r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  <a:p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  <a:p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AAA5F341-288B-AB88-361D-D49DA2F985D6}"/>
              </a:ext>
            </a:extLst>
          </p:cNvPr>
          <p:cNvSpPr txBox="1">
            <a:spLocks/>
          </p:cNvSpPr>
          <p:nvPr/>
        </p:nvSpPr>
        <p:spPr>
          <a:xfrm>
            <a:off x="4626884" y="1182205"/>
            <a:ext cx="3744754" cy="232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Strategie ibride con le FSM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Bilanciamento della difficoltà partendo da modelli </a:t>
            </a:r>
            <a:r>
              <a:rPr lang="it-IT" sz="18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weak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Studio più approfondito sui giochi moderni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0584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C15C4175-A1D3-CA1E-3D92-9AB8A242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DD79189F-786C-3726-5D34-274EC060E035}"/>
              </a:ext>
            </a:extLst>
          </p:cNvPr>
          <p:cNvSpPr txBox="1">
            <a:spLocks/>
          </p:cNvSpPr>
          <p:nvPr/>
        </p:nvSpPr>
        <p:spPr>
          <a:xfrm>
            <a:off x="416040" y="1525097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i="1" dirty="0">
                <a:latin typeface="Raleway"/>
                <a:ea typeface="Raleway"/>
                <a:cs typeface="Raleway"/>
                <a:sym typeface="Raleway"/>
              </a:rPr>
              <a:t>Vi ringrazio per la gentile attenzione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71DD34E-CFC0-D1D7-4A01-1DD7C532D899}"/>
              </a:ext>
            </a:extLst>
          </p:cNvPr>
          <p:cNvCxnSpPr>
            <a:cxnSpLocks/>
          </p:cNvCxnSpPr>
          <p:nvPr/>
        </p:nvCxnSpPr>
        <p:spPr>
          <a:xfrm>
            <a:off x="1174216" y="3511262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BCF077F0-EFC2-077B-EC4C-706B68E246BA}"/>
              </a:ext>
            </a:extLst>
          </p:cNvPr>
          <p:cNvSpPr txBox="1"/>
          <p:nvPr/>
        </p:nvSpPr>
        <p:spPr>
          <a:xfrm>
            <a:off x="416040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68160F3E-0275-AB8D-A429-ACE681863079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10D85DEF-068A-5266-2DF1-2C584195A7DB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97967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3" name="Immagine 2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C3A89E9B-4219-9368-7B02-5B0A1ECC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74" t="6156" r="21346" b="17073"/>
          <a:stretch/>
        </p:blipFill>
        <p:spPr>
          <a:xfrm>
            <a:off x="601143" y="1153254"/>
            <a:ext cx="4946630" cy="3644985"/>
          </a:xfrm>
          <a:prstGeom prst="roundRect">
            <a:avLst>
              <a:gd name="adj" fmla="val 3772"/>
            </a:avLst>
          </a:prstGeom>
        </p:spPr>
      </p:pic>
      <p:pic>
        <p:nvPicPr>
          <p:cNvPr id="4" name="Immagine 3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8238B424-B9ED-E962-966B-0D207503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" name="Esplosione 1 4">
            <a:extLst>
              <a:ext uri="{FF2B5EF4-FFF2-40B4-BE49-F238E27FC236}">
                <a16:creationId xmlns:a16="http://schemas.microsoft.com/office/drawing/2014/main" id="{42CEB484-99BB-B6D8-D761-54CEA5CE89B2}"/>
              </a:ext>
            </a:extLst>
          </p:cNvPr>
          <p:cNvSpPr/>
          <p:nvPr/>
        </p:nvSpPr>
        <p:spPr>
          <a:xfrm>
            <a:off x="1152732" y="1679227"/>
            <a:ext cx="552169" cy="62788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AA70303-93BA-7203-65EF-8F5FC65D58EB}"/>
              </a:ext>
            </a:extLst>
          </p:cNvPr>
          <p:cNvCxnSpPr>
            <a:cxnSpLocks/>
          </p:cNvCxnSpPr>
          <p:nvPr/>
        </p:nvCxnSpPr>
        <p:spPr>
          <a:xfrm flipH="1">
            <a:off x="2069093" y="1993166"/>
            <a:ext cx="1343616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786F93C-9645-6FA5-1B3E-E8E941DFEA2B}"/>
              </a:ext>
            </a:extLst>
          </p:cNvPr>
          <p:cNvCxnSpPr>
            <a:cxnSpLocks/>
          </p:cNvCxnSpPr>
          <p:nvPr/>
        </p:nvCxnSpPr>
        <p:spPr>
          <a:xfrm flipH="1" flipV="1">
            <a:off x="3480086" y="2005413"/>
            <a:ext cx="933172" cy="120788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59E1C07-E9CF-B167-CC62-1CA95CAABB82}"/>
              </a:ext>
            </a:extLst>
          </p:cNvPr>
          <p:cNvGrpSpPr/>
          <p:nvPr/>
        </p:nvGrpSpPr>
        <p:grpSpPr>
          <a:xfrm>
            <a:off x="998539" y="1350306"/>
            <a:ext cx="4148966" cy="2459759"/>
            <a:chOff x="1135823" y="894352"/>
            <a:chExt cx="4148966" cy="2459759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AAA3461-361E-63D3-01AC-2DFE81B5E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53593" y="894352"/>
              <a:ext cx="864205" cy="1285720"/>
            </a:xfrm>
            <a:prstGeom prst="rect">
              <a:avLst/>
            </a:prstGeom>
            <a:noFill/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06E5A065-F576-CA2D-7E6D-2A9EAB64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09946" y="1545914"/>
              <a:ext cx="681345" cy="1003300"/>
            </a:xfrm>
            <a:prstGeom prst="rect">
              <a:avLst/>
            </a:prstGeom>
            <a:noFill/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8BA181A5-F713-2C6A-90A3-D8B621927D36}"/>
                </a:ext>
              </a:extLst>
            </p:cNvPr>
            <p:cNvSpPr txBox="1"/>
            <p:nvPr/>
          </p:nvSpPr>
          <p:spPr>
            <a:xfrm>
              <a:off x="4190929" y="2892446"/>
              <a:ext cx="1093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Giocatore umano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1626C6F-5587-D5F3-FCED-926FFF4084A4}"/>
                </a:ext>
              </a:extLst>
            </p:cNvPr>
            <p:cNvSpPr txBox="1"/>
            <p:nvPr/>
          </p:nvSpPr>
          <p:spPr>
            <a:xfrm>
              <a:off x="1135823" y="1084773"/>
              <a:ext cx="860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NPC</a:t>
              </a:r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5C0CDCC-E2F1-DE2E-2D9E-A2FFBFCC3704}"/>
              </a:ext>
            </a:extLst>
          </p:cNvPr>
          <p:cNvSpPr txBox="1"/>
          <p:nvPr/>
        </p:nvSpPr>
        <p:spPr>
          <a:xfrm>
            <a:off x="601143" y="328451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GIOCHI A SOMMA ZERO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la vincita di un partecipante equivale alla perdita dell’al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tro</a:t>
            </a:r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9029E35-C46E-9485-0FD2-F0314EA4ED76}"/>
              </a:ext>
            </a:extLst>
          </p:cNvPr>
          <p:cNvSpPr txBox="1"/>
          <p:nvPr/>
        </p:nvSpPr>
        <p:spPr>
          <a:xfrm>
            <a:off x="5616737" y="1153254"/>
            <a:ext cx="304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agisce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Giocatore umano</a:t>
            </a:r>
            <a:endParaRPr lang="it-IT" sz="1800" dirty="0"/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2AFE50CB-ABD8-DAD6-F524-636B5DCCFC0F}"/>
              </a:ext>
            </a:extLst>
          </p:cNvPr>
          <p:cNvSpPr txBox="1">
            <a:spLocks/>
          </p:cNvSpPr>
          <p:nvPr/>
        </p:nvSpPr>
        <p:spPr>
          <a:xfrm>
            <a:off x="5653305" y="1996289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Osserva la configurazione di gioco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 la sua conoscenza sul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Prende una sequenza di decisioni ottimali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23F698C7-34A0-89CF-27CA-9C9EB4367A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3F316DB-6B14-D947-9555-95B98BDE6661}"/>
              </a:ext>
            </a:extLst>
          </p:cNvPr>
          <p:cNvCxnSpPr>
            <a:cxnSpLocks/>
          </p:cNvCxnSpPr>
          <p:nvPr/>
        </p:nvCxnSpPr>
        <p:spPr>
          <a:xfrm flipV="1">
            <a:off x="1554339" y="1788899"/>
            <a:ext cx="1367327" cy="45134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320E645-288D-865A-44EA-E965435E2EED}"/>
              </a:ext>
            </a:extLst>
          </p:cNvPr>
          <p:cNvCxnSpPr>
            <a:cxnSpLocks/>
          </p:cNvCxnSpPr>
          <p:nvPr/>
        </p:nvCxnSpPr>
        <p:spPr>
          <a:xfrm>
            <a:off x="1554339" y="2240239"/>
            <a:ext cx="1367327" cy="5627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3E0D25B-AE22-5048-469A-F64CD67DD00D}"/>
              </a:ext>
            </a:extLst>
          </p:cNvPr>
          <p:cNvCxnSpPr>
            <a:cxnSpLocks/>
          </p:cNvCxnSpPr>
          <p:nvPr/>
        </p:nvCxnSpPr>
        <p:spPr>
          <a:xfrm>
            <a:off x="1554339" y="2211812"/>
            <a:ext cx="219938" cy="744703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CB04792-6665-9996-83D9-55854A15FE7E}"/>
              </a:ext>
            </a:extLst>
          </p:cNvPr>
          <p:cNvSpPr txBox="1"/>
          <p:nvPr/>
        </p:nvSpPr>
        <p:spPr>
          <a:xfrm rot="2386347">
            <a:off x="1575111" y="2162708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586" name="Gruppo 585">
            <a:extLst>
              <a:ext uri="{FF2B5EF4-FFF2-40B4-BE49-F238E27FC236}">
                <a16:creationId xmlns:a16="http://schemas.microsoft.com/office/drawing/2014/main" id="{0F480ADC-7D99-DCDF-2EB1-C42C21418953}"/>
              </a:ext>
            </a:extLst>
          </p:cNvPr>
          <p:cNvGrpSpPr/>
          <p:nvPr/>
        </p:nvGrpSpPr>
        <p:grpSpPr>
          <a:xfrm>
            <a:off x="943784" y="2603487"/>
            <a:ext cx="860554" cy="1005273"/>
            <a:chOff x="943784" y="2527287"/>
            <a:chExt cx="860554" cy="1005273"/>
          </a:xfrm>
        </p:grpSpPr>
        <p:pic>
          <p:nvPicPr>
            <p:cNvPr id="35" name="Immagine 34" descr="Immagine che contiene nero, oscurità">
              <a:extLst>
                <a:ext uri="{FF2B5EF4-FFF2-40B4-BE49-F238E27FC236}">
                  <a16:creationId xmlns:a16="http://schemas.microsoft.com/office/drawing/2014/main" id="{B0FE039F-D9A5-28E6-5FFE-7B173856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EF4CD3B5-1D90-9371-8021-335ABD7E01DC}"/>
                </a:ext>
              </a:extLst>
            </p:cNvPr>
            <p:cNvSpPr txBox="1"/>
            <p:nvPr/>
          </p:nvSpPr>
          <p:spPr>
            <a:xfrm>
              <a:off x="943784" y="2527287"/>
              <a:ext cx="860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105C88"/>
                  </a:solidFill>
                </a:rPr>
                <a:t>?</a:t>
              </a:r>
            </a:p>
          </p:txBody>
        </p:sp>
      </p:grpSp>
      <p:sp>
        <p:nvSpPr>
          <p:cNvPr id="58" name="Google Shape;614;p19">
            <a:extLst>
              <a:ext uri="{FF2B5EF4-FFF2-40B4-BE49-F238E27FC236}">
                <a16:creationId xmlns:a16="http://schemas.microsoft.com/office/drawing/2014/main" id="{0EDC840A-BCCE-0C5B-772E-AE701EB6BE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77" name="CasellaDiTesto 576">
            <a:extLst>
              <a:ext uri="{FF2B5EF4-FFF2-40B4-BE49-F238E27FC236}">
                <a16:creationId xmlns:a16="http://schemas.microsoft.com/office/drawing/2014/main" id="{A7D45938-DDA3-069C-9B59-00B320D68400}"/>
              </a:ext>
            </a:extLst>
          </p:cNvPr>
          <p:cNvSpPr txBox="1"/>
          <p:nvPr/>
        </p:nvSpPr>
        <p:spPr>
          <a:xfrm>
            <a:off x="4053645" y="3348400"/>
            <a:ext cx="109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Giocatore umano</a:t>
            </a:r>
          </a:p>
        </p:txBody>
      </p:sp>
      <p:sp>
        <p:nvSpPr>
          <p:cNvPr id="579" name="CasellaDiTesto 578">
            <a:extLst>
              <a:ext uri="{FF2B5EF4-FFF2-40B4-BE49-F238E27FC236}">
                <a16:creationId xmlns:a16="http://schemas.microsoft.com/office/drawing/2014/main" id="{0A303073-2E86-1DE0-4098-2AC243B769F2}"/>
              </a:ext>
            </a:extLst>
          </p:cNvPr>
          <p:cNvSpPr txBox="1"/>
          <p:nvPr/>
        </p:nvSpPr>
        <p:spPr>
          <a:xfrm>
            <a:off x="998539" y="1540727"/>
            <a:ext cx="86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NPC</a:t>
            </a:r>
          </a:p>
        </p:txBody>
      </p:sp>
      <p:sp>
        <p:nvSpPr>
          <p:cNvPr id="581" name="CasellaDiTesto 580">
            <a:extLst>
              <a:ext uri="{FF2B5EF4-FFF2-40B4-BE49-F238E27FC236}">
                <a16:creationId xmlns:a16="http://schemas.microsoft.com/office/drawing/2014/main" id="{CADBA828-5A73-AA30-E5B0-2EE073530FC3}"/>
              </a:ext>
            </a:extLst>
          </p:cNvPr>
          <p:cNvSpPr txBox="1"/>
          <p:nvPr/>
        </p:nvSpPr>
        <p:spPr>
          <a:xfrm>
            <a:off x="601143" y="328451"/>
            <a:ext cx="72188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OBIETTIVO TESI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Competere con giocatori umani replicando comportamenti realistici e offrire un buon livello di sfida</a:t>
            </a:r>
            <a:endParaRPr lang="it-IT" dirty="0"/>
          </a:p>
        </p:txBody>
      </p:sp>
      <p:sp>
        <p:nvSpPr>
          <p:cNvPr id="582" name="CasellaDiTesto 581">
            <a:extLst>
              <a:ext uri="{FF2B5EF4-FFF2-40B4-BE49-F238E27FC236}">
                <a16:creationId xmlns:a16="http://schemas.microsoft.com/office/drawing/2014/main" id="{14726CD3-CDB7-2A1B-05D7-934372E60C12}"/>
              </a:ext>
            </a:extLst>
          </p:cNvPr>
          <p:cNvSpPr txBox="1"/>
          <p:nvPr/>
        </p:nvSpPr>
        <p:spPr>
          <a:xfrm>
            <a:off x="5663762" y="1081656"/>
            <a:ext cx="28115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codifichiamo le regole di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NPC</a:t>
            </a:r>
            <a:r>
              <a:rPr lang="it-IT" sz="20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lang="it-IT" sz="2000" dirty="0"/>
          </a:p>
        </p:txBody>
      </p:sp>
      <p:sp>
        <p:nvSpPr>
          <p:cNvPr id="583" name="Google Shape;215;p13">
            <a:extLst>
              <a:ext uri="{FF2B5EF4-FFF2-40B4-BE49-F238E27FC236}">
                <a16:creationId xmlns:a16="http://schemas.microsoft.com/office/drawing/2014/main" id="{2C963062-3B09-14BC-5B49-4CDC739015F4}"/>
              </a:ext>
            </a:extLst>
          </p:cNvPr>
          <p:cNvSpPr txBox="1">
            <a:spLocks/>
          </p:cNvSpPr>
          <p:nvPr/>
        </p:nvSpPr>
        <p:spPr>
          <a:xfrm>
            <a:off x="5681028" y="1881875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Potrebbe effettuare infinite azioni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Qual è la sequenza di azioni più vantaggiosa per la vittoria?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Ambienti e interazioni complesse (diverse configurazioni)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3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264D66F3-51CC-2F1D-579E-98729046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8A7FDC1-52A0-870B-D602-3D509959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78" y="1111447"/>
            <a:ext cx="2720662" cy="2036910"/>
          </a:xfrm>
          <a:prstGeom prst="roundRect">
            <a:avLst>
              <a:gd name="adj" fmla="val 10120"/>
            </a:avLst>
          </a:prstGeom>
        </p:spPr>
      </p:pic>
      <p:sp>
        <p:nvSpPr>
          <p:cNvPr id="244" name="Google Shape;244;p15">
            <a:extLst>
              <a:ext uri="{FF2B5EF4-FFF2-40B4-BE49-F238E27FC236}">
                <a16:creationId xmlns:a16="http://schemas.microsoft.com/office/drawing/2014/main" id="{4454CEDA-5AC4-51D8-DE9C-A1411A5794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ABCC8001-39E0-1BEC-409E-74A5DA0B79E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MODELLI TRADIZIONALI - (FSM)</a:t>
            </a:r>
          </a:p>
        </p:txBody>
      </p:sp>
      <p:sp>
        <p:nvSpPr>
          <p:cNvPr id="6" name="Google Shape;215;p13">
            <a:extLst>
              <a:ext uri="{FF2B5EF4-FFF2-40B4-BE49-F238E27FC236}">
                <a16:creationId xmlns:a16="http://schemas.microsoft.com/office/drawing/2014/main" id="{7B00F2DA-12A9-D0EA-8A22-31CAED6A2D24}"/>
              </a:ext>
            </a:extLst>
          </p:cNvPr>
          <p:cNvSpPr txBox="1">
            <a:spLocks/>
          </p:cNvSpPr>
          <p:nvPr/>
        </p:nvSpPr>
        <p:spPr>
          <a:xfrm>
            <a:off x="268790" y="723106"/>
            <a:ext cx="5941510" cy="11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Automi a stati finiti(FSM)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rappresentazione strutturata del comportamento NPC</a:t>
            </a:r>
          </a:p>
        </p:txBody>
      </p:sp>
      <p:sp>
        <p:nvSpPr>
          <p:cNvPr id="13" name="Google Shape;215;p13">
            <a:extLst>
              <a:ext uri="{FF2B5EF4-FFF2-40B4-BE49-F238E27FC236}">
                <a16:creationId xmlns:a16="http://schemas.microsoft.com/office/drawing/2014/main" id="{471D8DB2-7E56-1E70-BF19-81D6AA875443}"/>
              </a:ext>
            </a:extLst>
          </p:cNvPr>
          <p:cNvSpPr txBox="1">
            <a:spLocks/>
          </p:cNvSpPr>
          <p:nvPr/>
        </p:nvSpPr>
        <p:spPr>
          <a:xfrm>
            <a:off x="542449" y="1643713"/>
            <a:ext cx="4755400" cy="150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Scompone in stati i comportamenti che l’NPC può adottare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Assume stati diversi in base ai trigger(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Low HP, Player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attacks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ecc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7AE2E66-9614-F7CC-6437-BFB46119B61A}"/>
              </a:ext>
            </a:extLst>
          </p:cNvPr>
          <p:cNvGrpSpPr/>
          <p:nvPr/>
        </p:nvGrpSpPr>
        <p:grpSpPr>
          <a:xfrm>
            <a:off x="268790" y="3080485"/>
            <a:ext cx="3493733" cy="1533979"/>
            <a:chOff x="268790" y="3080485"/>
            <a:chExt cx="3493733" cy="1533979"/>
          </a:xfrm>
        </p:grpSpPr>
        <p:sp>
          <p:nvSpPr>
            <p:cNvPr id="7" name="Google Shape;215;p13">
              <a:extLst>
                <a:ext uri="{FF2B5EF4-FFF2-40B4-BE49-F238E27FC236}">
                  <a16:creationId xmlns:a16="http://schemas.microsoft.com/office/drawing/2014/main" id="{DED405B0-EECB-A6A5-D8EA-3BF6A493DB96}"/>
                </a:ext>
              </a:extLst>
            </p:cNvPr>
            <p:cNvSpPr txBox="1">
              <a:spLocks/>
            </p:cNvSpPr>
            <p:nvPr/>
          </p:nvSpPr>
          <p:spPr>
            <a:xfrm>
              <a:off x="268790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4" name="Google Shape;215;p13">
              <a:extLst>
                <a:ext uri="{FF2B5EF4-FFF2-40B4-BE49-F238E27FC236}">
                  <a16:creationId xmlns:a16="http://schemas.microsoft.com/office/drawing/2014/main" id="{4F971D1E-ED97-252D-CFE8-7DA1DA33A7C6}"/>
                </a:ext>
              </a:extLst>
            </p:cNvPr>
            <p:cNvSpPr txBox="1">
              <a:spLocks/>
            </p:cNvSpPr>
            <p:nvPr/>
          </p:nvSpPr>
          <p:spPr>
            <a:xfrm>
              <a:off x="542449" y="3459248"/>
              <a:ext cx="3220074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Sono semplici da implementare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Rappresentazione comprensibile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Testing semplice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04DC1A4-416E-131E-DCE0-4CCDDC00EA32}"/>
              </a:ext>
            </a:extLst>
          </p:cNvPr>
          <p:cNvGrpSpPr/>
          <p:nvPr/>
        </p:nvGrpSpPr>
        <p:grpSpPr>
          <a:xfrm>
            <a:off x="3922740" y="3066021"/>
            <a:ext cx="3289907" cy="1778122"/>
            <a:chOff x="4050930" y="3066021"/>
            <a:chExt cx="3289907" cy="1778122"/>
          </a:xfrm>
        </p:grpSpPr>
        <p:sp>
          <p:nvSpPr>
            <p:cNvPr id="15" name="Google Shape;215;p13">
              <a:extLst>
                <a:ext uri="{FF2B5EF4-FFF2-40B4-BE49-F238E27FC236}">
                  <a16:creationId xmlns:a16="http://schemas.microsoft.com/office/drawing/2014/main" id="{09285695-CA60-E268-B38B-1D88A2FB3112}"/>
                </a:ext>
              </a:extLst>
            </p:cNvPr>
            <p:cNvSpPr txBox="1">
              <a:spLocks/>
            </p:cNvSpPr>
            <p:nvPr/>
          </p:nvSpPr>
          <p:spPr>
            <a:xfrm>
              <a:off x="4050930" y="3066021"/>
              <a:ext cx="1318115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CONTRO: </a:t>
              </a:r>
            </a:p>
          </p:txBody>
        </p:sp>
        <p:sp>
          <p:nvSpPr>
            <p:cNvPr id="18" name="Google Shape;215;p13">
              <a:extLst>
                <a:ext uri="{FF2B5EF4-FFF2-40B4-BE49-F238E27FC236}">
                  <a16:creationId xmlns:a16="http://schemas.microsoft.com/office/drawing/2014/main" id="{B6AAF5C1-8CF9-E917-D68A-D2980E6CD5AE}"/>
                </a:ext>
              </a:extLst>
            </p:cNvPr>
            <p:cNvSpPr txBox="1">
              <a:spLocks/>
            </p:cNvSpPr>
            <p:nvPr/>
          </p:nvSpPr>
          <p:spPr>
            <a:xfrm>
              <a:off x="4314349" y="3339499"/>
              <a:ext cx="3026488" cy="1504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Spaghetti </a:t>
              </a: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logic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Eccessiva semplificazione dei comportamenti/rigidità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Produce comportamenti con pattern prevedibili e meccanici</a:t>
              </a:r>
            </a:p>
            <a:p>
              <a:pPr>
                <a:buSzPct val="160000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0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62E747A8-738C-F358-4E7C-CFB7BD50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083C0ECB-88E4-37BC-9D28-566FAFA16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D72C406-669D-B252-12BA-C4469D50D89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REINFORCEMENT LEARNING</a:t>
            </a:r>
          </a:p>
        </p:txBody>
      </p:sp>
      <p:pic>
        <p:nvPicPr>
          <p:cNvPr id="4" name="Immagine 3" descr="Immagine che contiene testo, diagramma, Carattere, schizzo&#10;&#10;Descrizione generata automaticamente">
            <a:extLst>
              <a:ext uri="{FF2B5EF4-FFF2-40B4-BE49-F238E27FC236}">
                <a16:creationId xmlns:a16="http://schemas.microsoft.com/office/drawing/2014/main" id="{E4DB4878-9EE4-5494-D2C2-E495F80D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77" y="992403"/>
            <a:ext cx="2793951" cy="1843867"/>
          </a:xfrm>
          <a:prstGeom prst="roundRect">
            <a:avLst>
              <a:gd name="adj" fmla="val 7951"/>
            </a:avLst>
          </a:prstGeom>
        </p:spPr>
      </p:pic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C8A1604-BBCB-2727-D5CE-B80CFB7E1BBD}"/>
              </a:ext>
            </a:extLst>
          </p:cNvPr>
          <p:cNvSpPr txBox="1">
            <a:spLocks/>
          </p:cNvSpPr>
          <p:nvPr/>
        </p:nvSpPr>
        <p:spPr>
          <a:xfrm>
            <a:off x="800418" y="2873927"/>
            <a:ext cx="527476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Apprendimento RL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basato su un equilibrio fondamentale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15;p13">
            <a:extLst>
              <a:ext uri="{FF2B5EF4-FFF2-40B4-BE49-F238E27FC236}">
                <a16:creationId xmlns:a16="http://schemas.microsoft.com/office/drawing/2014/main" id="{2981CDF7-A1A4-0C35-8D67-BC0EEF30F41A}"/>
              </a:ext>
            </a:extLst>
          </p:cNvPr>
          <p:cNvSpPr txBox="1">
            <a:spLocks/>
          </p:cNvSpPr>
          <p:nvPr/>
        </p:nvSpPr>
        <p:spPr>
          <a:xfrm>
            <a:off x="787273" y="3736490"/>
            <a:ext cx="475540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Campionamento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esplorando l’ambiente (ricompense come feedback)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6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Sfruttamento</a:t>
            </a:r>
            <a:r>
              <a:rPr lang="it-IT" sz="1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della conoscenza attraverso la scelta migliore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3DF7A5FE-139B-D483-52C3-8378E66B5B75}"/>
              </a:ext>
            </a:extLst>
          </p:cNvPr>
          <p:cNvSpPr txBox="1">
            <a:spLocks/>
          </p:cNvSpPr>
          <p:nvPr/>
        </p:nvSpPr>
        <p:spPr>
          <a:xfrm>
            <a:off x="674444" y="712232"/>
            <a:ext cx="4475555" cy="10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</a:t>
            </a:r>
            <a:r>
              <a:rPr lang="el-GR" sz="2800" b="0" i="0" dirty="0">
                <a:solidFill>
                  <a:srgbClr val="183D63"/>
                </a:solidFill>
                <a:effectLst/>
                <a:latin typeface="Raleway" pitchFamily="2" charset="0"/>
              </a:rPr>
              <a:t>π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è una funzione che guida il processo decisionale: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" name="Immagine 13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4074B0A1-2B9C-2D7B-9166-CF7A9C6A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85" y="1769220"/>
            <a:ext cx="2859099" cy="78497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BA10F78-12D7-D095-DF97-B720BC7F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BF404167-0249-06D8-2423-12F3C1832C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6EDE22F4-5613-891E-4A86-9BD4C7119514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ALGORITMO DI ADDESTRAMENTO - RL</a:t>
            </a:r>
          </a:p>
        </p:txBody>
      </p:sp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9462CAA-E32F-FC00-2D5A-C475D5F411B3}"/>
              </a:ext>
            </a:extLst>
          </p:cNvPr>
          <p:cNvSpPr txBox="1">
            <a:spLocks/>
          </p:cNvSpPr>
          <p:nvPr/>
        </p:nvSpPr>
        <p:spPr>
          <a:xfrm>
            <a:off x="360420" y="592525"/>
            <a:ext cx="5274760" cy="108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Addestramento basato sulla ricerca di 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ottimale </a:t>
            </a:r>
            <a:r>
              <a:rPr lang="el-GR" sz="2800" dirty="0">
                <a:solidFill>
                  <a:srgbClr val="183D63"/>
                </a:solidFill>
                <a:latin typeface="Raleway" pitchFamily="2" charset="0"/>
              </a:rPr>
              <a:t>π</a:t>
            </a:r>
            <a:r>
              <a:rPr lang="it-IT" sz="2800" dirty="0">
                <a:solidFill>
                  <a:srgbClr val="183D63"/>
                </a:solidFill>
                <a:latin typeface="Raleway" pitchFamily="2" charset="0"/>
              </a:rPr>
              <a:t>*</a:t>
            </a:r>
            <a:r>
              <a:rPr lang="it-IT" sz="2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70DBE6B0-C7BE-D8E4-0CF3-59A502B773F9}"/>
              </a:ext>
            </a:extLst>
          </p:cNvPr>
          <p:cNvSpPr txBox="1">
            <a:spLocks/>
          </p:cNvSpPr>
          <p:nvPr/>
        </p:nvSpPr>
        <p:spPr>
          <a:xfrm>
            <a:off x="542449" y="1672414"/>
            <a:ext cx="4755400" cy="196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8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1054CD"/>
                </a:solidFill>
                <a:latin typeface="Raleway" pitchFamily="2" charset="0"/>
              </a:rPr>
              <a:t>π</a:t>
            </a:r>
            <a:r>
              <a:rPr lang="it-IT" sz="1800" dirty="0">
                <a:solidFill>
                  <a:srgbClr val="1054CD"/>
                </a:solidFill>
                <a:latin typeface="Raleway" pitchFamily="2" charset="0"/>
              </a:rPr>
              <a:t>*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 approssimata da una rete neurale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Aggiornamento parametri massimizzando funzione ricompensa cumulativa media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A446209C-E189-239B-498E-2F3B3D173244}"/>
              </a:ext>
            </a:extLst>
          </p:cNvPr>
          <p:cNvGrpSpPr/>
          <p:nvPr/>
        </p:nvGrpSpPr>
        <p:grpSpPr>
          <a:xfrm>
            <a:off x="834180" y="3457283"/>
            <a:ext cx="3564179" cy="1289264"/>
            <a:chOff x="921630" y="3968431"/>
            <a:chExt cx="3564179" cy="1289264"/>
          </a:xfrm>
        </p:grpSpPr>
        <p:sp>
          <p:nvSpPr>
            <p:cNvPr id="16" name="Google Shape;215;p13">
              <a:extLst>
                <a:ext uri="{FF2B5EF4-FFF2-40B4-BE49-F238E27FC236}">
                  <a16:creationId xmlns:a16="http://schemas.microsoft.com/office/drawing/2014/main" id="{6E6068A7-67C2-65EC-273A-17B8781523F9}"/>
                </a:ext>
              </a:extLst>
            </p:cNvPr>
            <p:cNvSpPr txBox="1">
              <a:spLocks/>
            </p:cNvSpPr>
            <p:nvPr/>
          </p:nvSpPr>
          <p:spPr>
            <a:xfrm>
              <a:off x="921630" y="3968431"/>
              <a:ext cx="3564179" cy="100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>
                <a:buSzPct val="160000"/>
              </a:pPr>
              <a:endParaRPr lang="it-IT" sz="7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buSzPct val="160000"/>
              </a:pPr>
              <a:r>
                <a:rPr lang="it-IT" sz="12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Caso continuo (traiettorie azione-stato)</a:t>
              </a:r>
            </a:p>
          </p:txBody>
        </p:sp>
        <p:pic>
          <p:nvPicPr>
            <p:cNvPr id="18" name="Immagine 17" descr="Immagine che contiene calligrafia, Carattere, testo, bianco&#10;&#10;Descrizione generata automaticamente">
              <a:extLst>
                <a:ext uri="{FF2B5EF4-FFF2-40B4-BE49-F238E27FC236}">
                  <a16:creationId xmlns:a16="http://schemas.microsoft.com/office/drawing/2014/main" id="{79CE3C7B-7324-F1F7-8F79-407F2207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630" y="4492518"/>
              <a:ext cx="1988382" cy="765177"/>
            </a:xfrm>
            <a:prstGeom prst="roundRect">
              <a:avLst>
                <a:gd name="adj" fmla="val 20402"/>
              </a:avLst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C85DF6CC-F881-6E2C-669A-CC592BC47E03}"/>
              </a:ext>
            </a:extLst>
          </p:cNvPr>
          <p:cNvGrpSpPr/>
          <p:nvPr/>
        </p:nvGrpSpPr>
        <p:grpSpPr>
          <a:xfrm>
            <a:off x="5284704" y="876300"/>
            <a:ext cx="3342466" cy="3952074"/>
            <a:chOff x="5284704" y="876300"/>
            <a:chExt cx="3342466" cy="3952074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DED42B4-E176-51D8-C14C-B980E75E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284704" y="876300"/>
              <a:ext cx="13145" cy="3952074"/>
            </a:xfrm>
            <a:prstGeom prst="line">
              <a:avLst/>
            </a:prstGeom>
            <a:ln w="12700">
              <a:solidFill>
                <a:srgbClr val="6D9E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215;p13">
              <a:extLst>
                <a:ext uri="{FF2B5EF4-FFF2-40B4-BE49-F238E27FC236}">
                  <a16:creationId xmlns:a16="http://schemas.microsoft.com/office/drawing/2014/main" id="{1E755CAC-5A32-0679-CBD2-3F7372348222}"/>
                </a:ext>
              </a:extLst>
            </p:cNvPr>
            <p:cNvSpPr txBox="1">
              <a:spLocks/>
            </p:cNvSpPr>
            <p:nvPr/>
          </p:nvSpPr>
          <p:spPr>
            <a:xfrm>
              <a:off x="5479878" y="898636"/>
              <a:ext cx="3147292" cy="488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PPO- PROXIMAL POLICY OPTIMIZATION (</a:t>
              </a:r>
              <a:r>
                <a:rPr lang="it-IT" sz="14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ML-Agents</a:t>
              </a:r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)</a:t>
              </a:r>
            </a:p>
          </p:txBody>
        </p:sp>
      </p:grp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FC8EBEC2-E833-2ECB-F306-2686C506431A}"/>
              </a:ext>
            </a:extLst>
          </p:cNvPr>
          <p:cNvSpPr txBox="1">
            <a:spLocks/>
          </p:cNvSpPr>
          <p:nvPr/>
        </p:nvSpPr>
        <p:spPr>
          <a:xfrm>
            <a:off x="5479878" y="1710724"/>
            <a:ext cx="3273034" cy="27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4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4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Funzione ricompensa cumulativa media surrogata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Risolve problema scelta learning rate(dinamico) usando un intervallo limitato(clip)</a:t>
            </a:r>
          </a:p>
          <a:p>
            <a:pPr>
              <a:buClr>
                <a:srgbClr val="1054CD"/>
              </a:buClr>
              <a:buSzPct val="180000"/>
            </a:pP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Ottime prestazioni (circa 5 milioni di step)</a:t>
            </a:r>
          </a:p>
          <a:p>
            <a:pPr>
              <a:buClr>
                <a:srgbClr val="1054CD"/>
              </a:buClr>
              <a:buSzPct val="180000"/>
            </a:pPr>
            <a:endParaRPr lang="it-IT" sz="2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Attrazione massimi locali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" name="Immagine 6" descr="Immagine che contiene pesce, arte&#10;&#10;Descrizione generata automaticamente">
            <a:extLst>
              <a:ext uri="{FF2B5EF4-FFF2-40B4-BE49-F238E27FC236}">
                <a16:creationId xmlns:a16="http://schemas.microsoft.com/office/drawing/2014/main" id="{E1720296-B66C-1DEB-D49E-F8C437DD7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50" y="3876272"/>
            <a:ext cx="1643582" cy="11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0EF0202-BE40-E474-74B9-5468F6C5C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FDF87A60-4CA1-67A7-A08E-D034BD3BA4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CEF045-C24F-A45B-9E64-A53B9892BFA8}"/>
              </a:ext>
            </a:extLst>
          </p:cNvPr>
          <p:cNvSpPr txBox="1"/>
          <p:nvPr/>
        </p:nvSpPr>
        <p:spPr>
          <a:xfrm>
            <a:off x="545761" y="763141"/>
            <a:ext cx="3477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Definizione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agente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scenario</a:t>
            </a:r>
            <a:endParaRPr lang="it-IT" sz="2000" dirty="0"/>
          </a:p>
        </p:txBody>
      </p:sp>
      <p:sp>
        <p:nvSpPr>
          <p:cNvPr id="34" name="Google Shape;215;p13">
            <a:extLst>
              <a:ext uri="{FF2B5EF4-FFF2-40B4-BE49-F238E27FC236}">
                <a16:creationId xmlns:a16="http://schemas.microsoft.com/office/drawing/2014/main" id="{D4256F8D-7F87-114D-9CF8-D3C024D9BBB0}"/>
              </a:ext>
            </a:extLst>
          </p:cNvPr>
          <p:cNvSpPr txBox="1">
            <a:spLocks/>
          </p:cNvSpPr>
          <p:nvPr/>
        </p:nvSpPr>
        <p:spPr>
          <a:xfrm>
            <a:off x="4741227" y="1821486"/>
            <a:ext cx="3600448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Randomizzazione stati di partenza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Curriculum Learning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804FD4E-E224-5CD9-C258-D49664C27257}"/>
              </a:ext>
            </a:extLst>
          </p:cNvPr>
          <p:cNvSpPr txBox="1"/>
          <p:nvPr/>
        </p:nvSpPr>
        <p:spPr>
          <a:xfrm>
            <a:off x="4668393" y="711111"/>
            <a:ext cx="3848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Implementazione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tecniche di addestramento</a:t>
            </a:r>
            <a:endParaRPr lang="it-IT" sz="2000" dirty="0"/>
          </a:p>
        </p:txBody>
      </p:sp>
      <p:sp>
        <p:nvSpPr>
          <p:cNvPr id="36" name="Google Shape;215;p13">
            <a:extLst>
              <a:ext uri="{FF2B5EF4-FFF2-40B4-BE49-F238E27FC236}">
                <a16:creationId xmlns:a16="http://schemas.microsoft.com/office/drawing/2014/main" id="{7807EACB-AFAB-8277-CA53-CD7C71057B27}"/>
              </a:ext>
            </a:extLst>
          </p:cNvPr>
          <p:cNvSpPr txBox="1">
            <a:spLocks/>
          </p:cNvSpPr>
          <p:nvPr/>
        </p:nvSpPr>
        <p:spPr>
          <a:xfrm>
            <a:off x="517187" y="1821486"/>
            <a:ext cx="3744754" cy="126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Costruzione scenario e regole di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Definizione di osservazioni, azioni e ricompense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4653B5BF-8D8A-41AC-EA13-FD6A12750C89}"/>
              </a:ext>
            </a:extLst>
          </p:cNvPr>
          <p:cNvCxnSpPr>
            <a:cxnSpLocks/>
          </p:cNvCxnSpPr>
          <p:nvPr/>
        </p:nvCxnSpPr>
        <p:spPr>
          <a:xfrm>
            <a:off x="4417929" y="749211"/>
            <a:ext cx="0" cy="4075004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 descr="Immagine che contiene porta, Blu intenso, blu&#10;&#10;Descrizione generata automaticamente">
            <a:extLst>
              <a:ext uri="{FF2B5EF4-FFF2-40B4-BE49-F238E27FC236}">
                <a16:creationId xmlns:a16="http://schemas.microsoft.com/office/drawing/2014/main" id="{DC218663-CCBD-34BD-0308-C6F914FF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770476" y="3303287"/>
            <a:ext cx="3967198" cy="1044000"/>
          </a:xfrm>
          <a:prstGeom prst="roundRect">
            <a:avLst>
              <a:gd name="adj" fmla="val 12246"/>
            </a:avLst>
          </a:prstGeom>
        </p:spPr>
      </p:pic>
      <p:pic>
        <p:nvPicPr>
          <p:cNvPr id="41" name="Immagine 40" descr="Immagine che contiene arte, modello, linea, schermata&#10;&#10;Descrizione generata automaticamente">
            <a:extLst>
              <a:ext uri="{FF2B5EF4-FFF2-40B4-BE49-F238E27FC236}">
                <a16:creationId xmlns:a16="http://schemas.microsoft.com/office/drawing/2014/main" id="{9E3EEF83-C6D9-6688-C1C3-B9AFB188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06" t="7963" r="4354" b="8880"/>
          <a:stretch/>
        </p:blipFill>
        <p:spPr>
          <a:xfrm>
            <a:off x="1211284" y="3303287"/>
            <a:ext cx="2357773" cy="1427515"/>
          </a:xfrm>
          <a:prstGeom prst="roundRect">
            <a:avLst>
              <a:gd name="adj" fmla="val 9916"/>
            </a:avLst>
          </a:prstGeom>
        </p:spPr>
      </p:pic>
      <p:sp>
        <p:nvSpPr>
          <p:cNvPr id="4" name="Google Shape;215;p13">
            <a:extLst>
              <a:ext uri="{FF2B5EF4-FFF2-40B4-BE49-F238E27FC236}">
                <a16:creationId xmlns:a16="http://schemas.microsoft.com/office/drawing/2014/main" id="{EB809347-E095-8F3B-B6EF-EE5718312B8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PROGETTAZIONE - RL</a:t>
            </a:r>
            <a:endParaRPr lang="it-IT" sz="1800" dirty="0"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08FC375B-E147-901B-1F49-7592B3AD1D11}"/>
              </a:ext>
            </a:extLst>
          </p:cNvPr>
          <p:cNvSpPr txBox="1">
            <a:spLocks/>
          </p:cNvSpPr>
          <p:nvPr/>
        </p:nvSpPr>
        <p:spPr>
          <a:xfrm>
            <a:off x="987458" y="4730802"/>
            <a:ext cx="2804211" cy="4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>
              <a:buSzPct val="160000"/>
            </a:pPr>
            <a:r>
              <a:rPr lang="it-IT" sz="11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Es: Campionamento del campo visivo</a:t>
            </a:r>
          </a:p>
        </p:txBody>
      </p:sp>
    </p:spTree>
    <p:extLst>
      <p:ext uri="{BB962C8B-B14F-4D97-AF65-F5344CB8AC3E}">
        <p14:creationId xmlns:p14="http://schemas.microsoft.com/office/powerpoint/2010/main" val="164885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9CD68F0-C910-20E6-7DB3-600ECABAB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B03834B2-7609-A4FE-3A0A-A1801A50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29783CD0-B8A2-CABB-0B05-F040ED8BCF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magine 3" descr="Immagine che contiene nero, oscurità">
            <a:extLst>
              <a:ext uri="{FF2B5EF4-FFF2-40B4-BE49-F238E27FC236}">
                <a16:creationId xmlns:a16="http://schemas.microsoft.com/office/drawing/2014/main" id="{D7A0602E-462F-4C44-CA62-E7530C7C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EC91B3-81A1-B14B-60CA-EA5B168D6568}"/>
              </a:ext>
            </a:extLst>
          </p:cNvPr>
          <p:cNvSpPr txBox="1"/>
          <p:nvPr/>
        </p:nvSpPr>
        <p:spPr>
          <a:xfrm>
            <a:off x="4205281" y="1978680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105C88"/>
                </a:solidFill>
                <a:latin typeface="Raleway" pitchFamily="2" charset="0"/>
              </a:rPr>
              <a:t>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0B2CED-B212-6ED3-3DFE-DC89DDEB6BF2}"/>
              </a:ext>
            </a:extLst>
          </p:cNvPr>
          <p:cNvSpPr txBox="1"/>
          <p:nvPr/>
        </p:nvSpPr>
        <p:spPr>
          <a:xfrm>
            <a:off x="888022" y="1552108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D04D9FD-FC6E-52A4-1BBE-D2203BDA57AB}"/>
              </a:ext>
            </a:extLst>
          </p:cNvPr>
          <p:cNvGrpSpPr/>
          <p:nvPr/>
        </p:nvGrpSpPr>
        <p:grpSpPr>
          <a:xfrm>
            <a:off x="1093208" y="2402487"/>
            <a:ext cx="1097590" cy="1086085"/>
            <a:chOff x="1033388" y="2770325"/>
            <a:chExt cx="1097590" cy="1086085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68C478E2-BCB9-EE32-5B26-9BAD0680FDB1}"/>
                </a:ext>
              </a:extLst>
            </p:cNvPr>
            <p:cNvGrpSpPr/>
            <p:nvPr/>
          </p:nvGrpSpPr>
          <p:grpSpPr>
            <a:xfrm>
              <a:off x="1033388" y="2770325"/>
              <a:ext cx="681346" cy="1086085"/>
              <a:chOff x="1033388" y="2446475"/>
              <a:chExt cx="681346" cy="1086085"/>
            </a:xfrm>
          </p:grpSpPr>
          <p:pic>
            <p:nvPicPr>
              <p:cNvPr id="12" name="Immagine 11" descr="Immagine che contiene nero, oscurità">
                <a:extLst>
                  <a:ext uri="{FF2B5EF4-FFF2-40B4-BE49-F238E27FC236}">
                    <a16:creationId xmlns:a16="http://schemas.microsoft.com/office/drawing/2014/main" id="{DF39B6EE-EE07-4DA0-9236-C2F80C3CE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3388" y="2529260"/>
                <a:ext cx="681346" cy="1003300"/>
              </a:xfrm>
              <a:prstGeom prst="rect">
                <a:avLst/>
              </a:prstGeom>
            </p:spPr>
          </p:pic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3C34925E-B3D7-25D1-632D-B7243A99D63D}"/>
                  </a:ext>
                </a:extLst>
              </p:cNvPr>
              <p:cNvGrpSpPr/>
              <p:nvPr/>
            </p:nvGrpSpPr>
            <p:grpSpPr>
              <a:xfrm>
                <a:off x="1066764" y="2446475"/>
                <a:ext cx="614592" cy="854195"/>
                <a:chOff x="1066764" y="2284550"/>
                <a:chExt cx="614592" cy="854195"/>
              </a:xfrm>
            </p:grpSpPr>
            <p:pic>
              <p:nvPicPr>
                <p:cNvPr id="14" name="Immagine 13">
                  <a:extLst>
                    <a:ext uri="{FF2B5EF4-FFF2-40B4-BE49-F238E27FC236}">
                      <a16:creationId xmlns:a16="http://schemas.microsoft.com/office/drawing/2014/main" id="{C9BF3BC8-8A04-0DDC-7FAF-D43B98661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351201" y="2880893"/>
                  <a:ext cx="45719" cy="257852"/>
                </a:xfrm>
                <a:prstGeom prst="rect">
                  <a:avLst/>
                </a:prstGeom>
              </p:spPr>
            </p:pic>
            <p:pic>
              <p:nvPicPr>
                <p:cNvPr id="15" name="Immagine 14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3BD986B1-B603-A412-27A2-8BF32E82C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6764" y="2284550"/>
                  <a:ext cx="614592" cy="6090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00F293DF-BC8A-EF1A-A533-53DB5E614E41}"/>
                </a:ext>
              </a:extLst>
            </p:cNvPr>
            <p:cNvGrpSpPr/>
            <p:nvPr/>
          </p:nvGrpSpPr>
          <p:grpSpPr>
            <a:xfrm>
              <a:off x="1666788" y="2923575"/>
              <a:ext cx="464190" cy="307777"/>
              <a:chOff x="2349499" y="3244843"/>
              <a:chExt cx="603872" cy="400391"/>
            </a:xfrm>
          </p:grpSpPr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90800DEE-39B1-7D2F-F401-F7985A6052CA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353499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7F8AD75-2F55-66AF-D46D-7379DE504FF2}"/>
                  </a:ext>
                </a:extLst>
              </p:cNvPr>
              <p:cNvSpPr txBox="1"/>
              <p:nvPr/>
            </p:nvSpPr>
            <p:spPr>
              <a:xfrm>
                <a:off x="2349499" y="3244843"/>
                <a:ext cx="603872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</p:grpSp>
      <p:pic>
        <p:nvPicPr>
          <p:cNvPr id="28" name="Immagine 2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8DF999D-CC61-228D-75D2-099C62577B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6206" y="1527416"/>
            <a:ext cx="1353941" cy="98877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204010-EF4E-E359-8CCB-611EE3076E3F}"/>
              </a:ext>
            </a:extLst>
          </p:cNvPr>
          <p:cNvSpPr txBox="1"/>
          <p:nvPr/>
        </p:nvSpPr>
        <p:spPr>
          <a:xfrm>
            <a:off x="601143" y="328451"/>
            <a:ext cx="422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5DFFEC1B-F9A9-9A13-3AAC-1FFFDD122DAA}"/>
              </a:ext>
            </a:extLst>
          </p:cNvPr>
          <p:cNvGrpSpPr/>
          <p:nvPr/>
        </p:nvGrpSpPr>
        <p:grpSpPr>
          <a:xfrm>
            <a:off x="5739603" y="1153255"/>
            <a:ext cx="2933545" cy="2982907"/>
            <a:chOff x="5739603" y="1153255"/>
            <a:chExt cx="2933545" cy="2266361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2D3F8712-1BA5-10B5-048B-7FA65C616D0D}"/>
                </a:ext>
              </a:extLst>
            </p:cNvPr>
            <p:cNvSpPr txBox="1"/>
            <p:nvPr/>
          </p:nvSpPr>
          <p:spPr>
            <a:xfrm>
              <a:off x="5745037" y="1153255"/>
              <a:ext cx="2618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b="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Policy addestramento influenzata dal modello FSM </a:t>
              </a:r>
              <a:endParaRPr lang="it-IT" sz="2000" dirty="0"/>
            </a:p>
          </p:txBody>
        </p:sp>
        <p:sp>
          <p:nvSpPr>
            <p:cNvPr id="25" name="Google Shape;215;p13">
              <a:extLst>
                <a:ext uri="{FF2B5EF4-FFF2-40B4-BE49-F238E27FC236}">
                  <a16:creationId xmlns:a16="http://schemas.microsoft.com/office/drawing/2014/main" id="{001C07FA-358F-3CFC-0AF4-6236BD8FE978}"/>
                </a:ext>
              </a:extLst>
            </p:cNvPr>
            <p:cNvSpPr txBox="1">
              <a:spLocks/>
            </p:cNvSpPr>
            <p:nvPr/>
          </p:nvSpPr>
          <p:spPr>
            <a:xfrm>
              <a:off x="5739603" y="1893673"/>
              <a:ext cx="2933545" cy="1525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Competere contro FSM =&gt; imparare strategie meccaniche</a:t>
              </a:r>
            </a:p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endParaRPr lang="it-IT" sz="105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Strategie che funzionano bene solo con FSM</a:t>
              </a:r>
              <a:endParaRPr lang="it-IT" sz="16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2F91C32-BAB0-E663-AE6B-E1C567BA1071}"/>
              </a:ext>
            </a:extLst>
          </p:cNvPr>
          <p:cNvSpPr txBox="1"/>
          <p:nvPr/>
        </p:nvSpPr>
        <p:spPr>
          <a:xfrm>
            <a:off x="60114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Contro quale logica impara a giocare l’agente durante l’addestramento?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36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</p:bldLst>
  </p:timing>
</p:sld>
</file>

<file path=ppt/theme/theme1.xml><?xml version="1.0" encoding="utf-8"?>
<a:theme xmlns:a="http://schemas.openxmlformats.org/drawingml/2006/main" name="SMART Goals Meeting by Slidesgo">
  <a:themeElements>
    <a:clrScheme name="Simple Light">
      <a:dk1>
        <a:srgbClr val="232323"/>
      </a:dk1>
      <a:lt1>
        <a:srgbClr val="FBFBFB"/>
      </a:lt1>
      <a:dk2>
        <a:srgbClr val="3280AE"/>
      </a:dk2>
      <a:lt2>
        <a:srgbClr val="E45A35"/>
      </a:lt2>
      <a:accent1>
        <a:srgbClr val="E9B545"/>
      </a:accent1>
      <a:accent2>
        <a:srgbClr val="61B6A1"/>
      </a:accent2>
      <a:accent3>
        <a:srgbClr val="8CB847"/>
      </a:accent3>
      <a:accent4>
        <a:srgbClr val="F1F1F1"/>
      </a:accent4>
      <a:accent5>
        <a:srgbClr val="E0E0E0"/>
      </a:accent5>
      <a:accent6>
        <a:srgbClr val="83838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16D82FBA7695B4581E1F204F189F5A9" ma:contentTypeVersion="15" ma:contentTypeDescription="Creare un nuovo documento." ma:contentTypeScope="" ma:versionID="69b1d3ef4d71b339bae37442c59d1342">
  <xsd:schema xmlns:xsd="http://www.w3.org/2001/XMLSchema" xmlns:xs="http://www.w3.org/2001/XMLSchema" xmlns:p="http://schemas.microsoft.com/office/2006/metadata/properties" xmlns:ns3="eb9a4abe-0914-488b-a873-5da80c80b667" xmlns:ns4="955eed10-e7ae-44c4-ad2d-16ed2a184bcb" targetNamespace="http://schemas.microsoft.com/office/2006/metadata/properties" ma:root="true" ma:fieldsID="632b0250ecd8ea5beb9563325ef1c8cb" ns3:_="" ns4:_="">
    <xsd:import namespace="eb9a4abe-0914-488b-a873-5da80c80b667"/>
    <xsd:import namespace="955eed10-e7ae-44c4-ad2d-16ed2a184b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OCR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a4abe-0914-488b-a873-5da80c80b6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eed10-e7ae-44c4-ad2d-16ed2a184b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b9a4abe-0914-488b-a873-5da80c80b667" xsi:nil="true"/>
  </documentManagement>
</p:properties>
</file>

<file path=customXml/itemProps1.xml><?xml version="1.0" encoding="utf-8"?>
<ds:datastoreItem xmlns:ds="http://schemas.openxmlformats.org/officeDocument/2006/customXml" ds:itemID="{5F9F55C9-A099-411C-99D2-5D78D8BDA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9a4abe-0914-488b-a873-5da80c80b667"/>
    <ds:schemaRef ds:uri="955eed10-e7ae-44c4-ad2d-16ed2a184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7F4DA7-699B-4C92-8D55-8013767488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077ABC-A5B1-4519-BA1D-F9778832A112}">
  <ds:schemaRefs>
    <ds:schemaRef ds:uri="http://purl.org/dc/elements/1.1/"/>
    <ds:schemaRef ds:uri="http://purl.org/dc/dcmitype/"/>
    <ds:schemaRef ds:uri="955eed10-e7ae-44c4-ad2d-16ed2a184bcb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eb9a4abe-0914-488b-a873-5da80c80b667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1660</Words>
  <Application>Microsoft Office PowerPoint</Application>
  <PresentationFormat>Presentazione su schermo (16:9)</PresentationFormat>
  <Paragraphs>294</Paragraphs>
  <Slides>21</Slides>
  <Notes>21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3" baseType="lpstr">
      <vt:lpstr>Symbol</vt:lpstr>
      <vt:lpstr>Montserrat</vt:lpstr>
      <vt:lpstr>Montserrat Black</vt:lpstr>
      <vt:lpstr>Courier New</vt:lpstr>
      <vt:lpstr>Epilogue Light</vt:lpstr>
      <vt:lpstr>Nunito Light</vt:lpstr>
      <vt:lpstr>Arial</vt:lpstr>
      <vt:lpstr>Open Sans</vt:lpstr>
      <vt:lpstr>Open Sans</vt:lpstr>
      <vt:lpstr>Raleway</vt:lpstr>
      <vt:lpstr>Epilogue</vt:lpstr>
      <vt:lpstr>SMART Goals Meeting by Slidesgo</vt:lpstr>
      <vt:lpstr>Corso di laurea triennale in informatica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laurea triennale in informatica</dc:title>
  <dc:creator>stefano romanelli</dc:creator>
  <cp:lastModifiedBy>ROMANELLI STEFANO</cp:lastModifiedBy>
  <cp:revision>85</cp:revision>
  <dcterms:modified xsi:type="dcterms:W3CDTF">2024-12-16T03:21:13Z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0x010100E16D82FBA7695B4581E1F204F189F5A9</vt:lpwstr>
  </property>
</Properties>
</file>